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72" r:id="rId6"/>
    <p:sldId id="269" r:id="rId7"/>
    <p:sldId id="270" r:id="rId8"/>
    <p:sldId id="271" r:id="rId9"/>
    <p:sldId id="283" r:id="rId10"/>
    <p:sldId id="287" r:id="rId11"/>
    <p:sldId id="278" r:id="rId12"/>
    <p:sldId id="276" r:id="rId13"/>
    <p:sldId id="277" r:id="rId14"/>
    <p:sldId id="279" r:id="rId15"/>
    <p:sldId id="281" r:id="rId16"/>
    <p:sldId id="260" r:id="rId17"/>
    <p:sldId id="261" r:id="rId18"/>
    <p:sldId id="262" r:id="rId19"/>
    <p:sldId id="263" r:id="rId20"/>
    <p:sldId id="264" r:id="rId21"/>
    <p:sldId id="280" r:id="rId22"/>
    <p:sldId id="265" r:id="rId23"/>
    <p:sldId id="267" r:id="rId24"/>
    <p:sldId id="268" r:id="rId25"/>
    <p:sldId id="266" r:id="rId26"/>
    <p:sldId id="282" r:id="rId27"/>
    <p:sldId id="284" r:id="rId28"/>
    <p:sldId id="285" r:id="rId29"/>
    <p:sldId id="286" r:id="rId30"/>
    <p:sldId id="273" r:id="rId31"/>
    <p:sldId id="274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enu" id="{CA973B49-60E1-344B-90DF-26F0C8E904E9}">
          <p14:sldIdLst>
            <p14:sldId id="256"/>
          </p14:sldIdLst>
        </p14:section>
        <p14:section name="The Imagine Story" id="{17146973-18F5-0343-9078-D70DFA38A8AD}">
          <p14:sldIdLst>
            <p14:sldId id="257"/>
            <p14:sldId id="258"/>
            <p14:sldId id="259"/>
            <p14:sldId id="272"/>
            <p14:sldId id="269"/>
            <p14:sldId id="270"/>
            <p14:sldId id="271"/>
            <p14:sldId id="283"/>
            <p14:sldId id="287"/>
          </p14:sldIdLst>
        </p14:section>
        <p14:section name="Culturally Responsive Teaching" id="{46B3A906-D9A4-3F4F-9667-06A92C34EAE2}">
          <p14:sldIdLst>
            <p14:sldId id="278"/>
            <p14:sldId id="276"/>
            <p14:sldId id="277"/>
          </p14:sldIdLst>
        </p14:section>
        <p14:section name="Social Emotional Learning" id="{1C39EDBD-1DCF-ED46-B4E5-33546FF4799F}">
          <p14:sldIdLst>
            <p14:sldId id="279"/>
            <p14:sldId id="281"/>
            <p14:sldId id="260"/>
            <p14:sldId id="261"/>
            <p14:sldId id="262"/>
            <p14:sldId id="263"/>
            <p14:sldId id="264"/>
          </p14:sldIdLst>
        </p14:section>
        <p14:section name="Show Don't Tell Emotions" id="{38567D01-88D5-8441-A9AC-2F3D91EE8C5F}">
          <p14:sldIdLst>
            <p14:sldId id="280"/>
            <p14:sldId id="265"/>
            <p14:sldId id="267"/>
            <p14:sldId id="268"/>
            <p14:sldId id="266"/>
          </p14:sldIdLst>
        </p14:section>
        <p14:section name="The Design Cycle" id="{B9D4544B-C8EE-BA4E-AA0E-C8B22D0B3450}">
          <p14:sldIdLst>
            <p14:sldId id="282"/>
            <p14:sldId id="284"/>
            <p14:sldId id="285"/>
            <p14:sldId id="286"/>
          </p14:sldIdLst>
        </p14:section>
        <p14:section name="Resources" id="{640B0F03-FE3F-3145-921D-D71B25C490B4}">
          <p14:sldIdLst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2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55"/>
    <p:restoredTop sz="94662"/>
  </p:normalViewPr>
  <p:slideViewPr>
    <p:cSldViewPr snapToGrid="0" snapToObjects="1">
      <p:cViewPr varScale="1">
        <p:scale>
          <a:sx n="65" d="100"/>
          <a:sy n="65" d="100"/>
        </p:scale>
        <p:origin x="240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C529C-E3C5-ED46-A016-5D90FBC6A3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3491C-D488-3E40-8DBF-BB503B6B9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2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005E-43D9-E442-ADC3-1B9D2851A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C72DA-6F4A-544F-ADF9-7CC28CCBE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8C39B-ACC5-8145-BDCB-6BC4F147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52D8A-1673-2B49-B888-37B1119E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A5DA4-A599-0740-B61A-EDE95F3F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7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EE179-E057-BA40-AA41-BC84B6D3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B1DF4-C81A-AD4C-8B2E-AA48DB23D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67AB9-A3DA-D14B-813C-60C02842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A6766-97CC-CB40-9003-363F6FC4C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81A12-45CE-F54C-A079-46757841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BD0D4-7FC9-AA48-9FF7-714F73C33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58E5E-94EC-E944-A7F1-A9BA52E73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AF9C-A2E4-CD4E-A9A6-449353E1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EADF5-9556-4543-BCF9-3B7DBB02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DB12E-D290-004F-83B8-1113E5B3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0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2583-1973-D746-A2DF-0E1E5179F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893B0-6B1F-5649-9A7E-D910C39DA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9C1B6-9D7C-404B-A92F-535924F97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2D536-8DF5-2E44-B757-6E440F22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56C17-9D64-7D4E-87EF-0CD1D20F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1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F15B-5FE5-8C48-BF1A-28D6994C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BCF4C-C370-C84F-BBB3-AE6A5C243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6C8DD-C789-E947-9A77-61C331FD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58178-9F3E-7940-B6F9-7D4BC251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77267-29A1-9A4D-8724-33F89DFF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5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2D26-3A0B-3E42-864C-A894E44F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7FB7-27EF-4749-8673-7692C4B62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141D4-1EE3-394E-A82C-A51EC5E52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96430-F570-E049-A4AC-33F8A99A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3A74A-4135-2949-9DF8-4D27856E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272B4-ADC2-864F-A4C4-9FA174AE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3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817-9B20-614B-92D2-887FF16C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33623-5CD4-BA45-AB80-D0153BA9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AB97F-4671-164A-82F1-FAD69E701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5620F7-E6F0-204C-B38A-19736E721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53655-CDC9-A046-AE55-C7D9A8BAC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8EA63B-C21A-5B4D-8A72-EB88DA2E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56DC5-0806-9A40-9870-7D44D541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63746-0DC1-D54C-93F8-74B5112F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7B7E-2D13-204D-9E96-D6FC416A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99CE1-FCB2-644E-8444-9746FE0AC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4032C-DDC9-3544-A20A-04983B64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5D2A6-EBE9-E244-977F-DDB44B26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5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C37AB-2305-ED46-B03A-738299A1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BC5DB-2260-664E-8A96-675052A5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E15E9-E02E-3843-8B4B-A7630A3F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D8EC2-7F6A-9E49-AA7B-C636AF8D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28B0A-72DA-AD42-9C2A-1D6325A93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E4BED-7917-C64B-AA2F-B32CA2480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0F8A1-FDF2-B94A-8016-88B81C34E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40277-5999-0B46-9BAB-E743ACE6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97BE-F163-6441-906A-8C2E3988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3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C880-56F2-014F-95E6-CCAF0B53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3A4F-536A-8C41-A73B-72E1D2015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D1A91-92C8-6B4B-B64F-D87E1DFF5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4874E-B4EA-094E-8FF4-23526143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DBC7F-4DF1-BE44-9C00-98F4D4A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97C9-8DC7-D64E-9CE2-B19D2D22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694D5-B3F8-F14C-8805-BEF1D935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46678-2A6A-F249-90BA-295CD9A25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1A59-8829-3843-9CC8-E122695E6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4A65F-8597-9C4D-9532-6ACC0A542EC2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AA4-FE32-0F45-91A1-D0EDF4015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7690C-924A-2A43-B83B-4658623E0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A8357-4886-4946-8789-E6C302DB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8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21.xml"/><Relationship Id="rId7" Type="http://schemas.openxmlformats.org/officeDocument/2006/relationships/image" Target="../media/image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slide" Target="slide26.xml"/><Relationship Id="rId4" Type="http://schemas.openxmlformats.org/officeDocument/2006/relationships/slide" Target="slide2.xml"/><Relationship Id="rId9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M6IRuDO29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azon.com/Culturally-Responsive-Teaching-Brain-Linguistically/dp/1483308014/ref=asc_df_1483308014/?tag=hyprod-20&amp;linkCode=df0&amp;hvadid=312710253827&amp;hvpos=&amp;hvnetw=g&amp;hvrand=8774987488147925090&amp;hvpone=&amp;hvptwo=&amp;hvqmt=&amp;hvdev=c&amp;hvdvcmdl=&amp;hvlocint=&amp;hvlocphy=9028741&amp;hvtargid=pla-569876024879&amp;psc=1&amp;tag=&amp;ref=&amp;adgrpid=61681020945&amp;hvpone=&amp;hvptwo=&amp;hvadid=312710253827&amp;hvpos=&amp;hvnetw=g&amp;hvrand=8774987488147925090&amp;hvqmt=&amp;hvdev=c&amp;hvdvcmdl=&amp;hvlocint=&amp;hvlocphy=9028741&amp;hvtargid=pla-569876024879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lNgYno4W14" TargetMode="External"/><Relationship Id="rId3" Type="http://schemas.openxmlformats.org/officeDocument/2006/relationships/hyperlink" Target="https://www.youtube.com/watch?v=VoLPWqgBANg" TargetMode="External"/><Relationship Id="rId7" Type="http://schemas.openxmlformats.org/officeDocument/2006/relationships/hyperlink" Target="https://www.youtube.com/watch?v=SDMFX1__K2U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GEZTLmx9bsk" TargetMode="External"/><Relationship Id="rId5" Type="http://schemas.openxmlformats.org/officeDocument/2006/relationships/hyperlink" Target="https://www.youtube.com/watch?v=VCyiiHI2SJU" TargetMode="External"/><Relationship Id="rId4" Type="http://schemas.openxmlformats.org/officeDocument/2006/relationships/hyperlink" Target="https://www.youtube.com/watch?v=QoSb_QsZaR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hyperlink" Target="https://www.amazon.com/Fostering-Resilient-Learners-Strategies-Trauma-Sensitive/dp/1416621075/ref=sr_1_1?crid=2ZGHV0UO6YF2Y&amp;keywords=fostering+resilient+learners&amp;qid=1643651225&amp;s=books&amp;sprefix=fostering+r%2Cstripbooks%2C189&amp;sr=1-1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mentalup.co/brain-games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384BtgIjdvs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gonoodle.com/tags/ZwmGEX/friends-forever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hyperlink" Target="https://www.youtube.com/watch?v=Lkz82Jn-CTg" TargetMode="External"/><Relationship Id="rId7" Type="http://schemas.openxmlformats.org/officeDocument/2006/relationships/hyperlink" Target="https://www.youtube.com/watch?v=Z7rhSvCBKM4" TargetMode="External"/><Relationship Id="rId12" Type="http://schemas.openxmlformats.org/officeDocument/2006/relationships/image" Target="../media/image7.jpe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hyperlink" Target="https://www.amazon.com/Imagine-Project-Empowering-Trauma-Stress/dp/0988995115/ref=sr_1_1?crid=2WP8M0AB2FHJC&amp;keywords=the+imagine+project&amp;qid=1643655095&amp;s=books&amp;sprefix=the+imagine+project%2Cstripbooks%2C195&amp;sr=1-1" TargetMode="External"/><Relationship Id="rId5" Type="http://schemas.openxmlformats.org/officeDocument/2006/relationships/hyperlink" Target="https://www.youtube.com/watch?v=aSqooWqtUYA&amp;t=49s" TargetMode="External"/><Relationship Id="rId15" Type="http://schemas.openxmlformats.org/officeDocument/2006/relationships/hyperlink" Target="https://www.youtube.com/watch?v=iCfIyIcSVm0&amp;t=1s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www.youtube.com/watch?v=3cz1h4n7lrA" TargetMode="Externa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SrC-GNbjQ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s://ytp.uoregon.edu/sites/ytp2.uoregon.edu/files/Feelings%20Wheel%20in%20PDF.pdf" TargetMode="Externa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hyperlink" Target="https://www.amazon.com/Launch-Design-Thinking-Creativity-Student/dp/0996989544/ref=sr_1_4?crid=2XNYG47M7VQOM&amp;keywords=launch&amp;qid=1643666310&amp;s=books&amp;sprefix=launch%2Cstripbooks%2C232&amp;sr=1-4" TargetMode="Externa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vIBr7NsHAJw" TargetMode="External"/><Relationship Id="rId4" Type="http://schemas.openxmlformats.org/officeDocument/2006/relationships/hyperlink" Target="https://www.youtube.com/watch?v=4-ZPgFvQg0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y62-5AH5ut4" TargetMode="External"/><Relationship Id="rId4" Type="http://schemas.openxmlformats.org/officeDocument/2006/relationships/hyperlink" Target="https://www.youtube.com/watch?v=0OJpbfprVro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www.youtube.com/watch?v=nYUjBCJWFzo" TargetMode="External"/><Relationship Id="rId18" Type="http://schemas.openxmlformats.org/officeDocument/2006/relationships/image" Target="../media/image22.png"/><Relationship Id="rId3" Type="http://schemas.openxmlformats.org/officeDocument/2006/relationships/hyperlink" Target="https://www.youtube.com/watch?v=NE2KGy2IpTQ" TargetMode="External"/><Relationship Id="rId7" Type="http://schemas.openxmlformats.org/officeDocument/2006/relationships/hyperlink" Target="https://www.youtube.com/watch?v=mP9wjvA6N2w" TargetMode="External"/><Relationship Id="rId12" Type="http://schemas.openxmlformats.org/officeDocument/2006/relationships/image" Target="../media/image19.png"/><Relationship Id="rId17" Type="http://schemas.openxmlformats.org/officeDocument/2006/relationships/hyperlink" Target="https://www.youtube.com/watch?v=tBoSbDlqqbU&amp;t=1s" TargetMode="Externa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www.youtube.com/watch?v=lSF-kx_6EZo&amp;t=1s" TargetMode="External"/><Relationship Id="rId5" Type="http://schemas.openxmlformats.org/officeDocument/2006/relationships/hyperlink" Target="https://www.youtube.com/watch?v=QbQrnZg4W8g&amp;t=20s" TargetMode="External"/><Relationship Id="rId15" Type="http://schemas.openxmlformats.org/officeDocument/2006/relationships/hyperlink" Target="https://www.youtube.com/watch?v=Cz0uOJcGsTg" TargetMode="External"/><Relationship Id="rId10" Type="http://schemas.openxmlformats.org/officeDocument/2006/relationships/image" Target="../media/image18.png"/><Relationship Id="rId19" Type="http://schemas.openxmlformats.org/officeDocument/2006/relationships/hyperlink" Target="https://www.youtube.com/watch?v=I3JwogMRSu0&amp;t=1s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www.youtube.com/watch?v=VLY4QalLGac" TargetMode="Externa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BnYDJPd3VnQ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kNKu1uNBVk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uBhTOSyXi2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J3P5_7SFIs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rBjAWkog9n0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ww.youtube.com/watch?v=g-ekBf007vI" TargetMode="Externa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6AED9F3-B0DE-0640-879B-B092C270493D}"/>
              </a:ext>
            </a:extLst>
          </p:cNvPr>
          <p:cNvSpPr txBox="1"/>
          <p:nvPr/>
        </p:nvSpPr>
        <p:spPr>
          <a:xfrm>
            <a:off x="6944924" y="404716"/>
            <a:ext cx="177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merican Typewriter" panose="02090604020004020304" pitchFamily="18" charset="77"/>
              </a:rPr>
              <a:t>MENU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396AE410-44CA-E144-AAB6-22B37A190608}"/>
              </a:ext>
            </a:extLst>
          </p:cNvPr>
          <p:cNvSpPr/>
          <p:nvPr/>
        </p:nvSpPr>
        <p:spPr>
          <a:xfrm>
            <a:off x="6610234" y="2671412"/>
            <a:ext cx="3918429" cy="1034118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American Typewriter" panose="02090604020004020304" pitchFamily="18" charset="77"/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Emotional Learning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(7 slides)</a:t>
            </a:r>
            <a:endParaRPr lang="en-US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endParaRPr lang="en-US" dirty="0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FEADB69C-5256-C349-8775-28C3650F686D}"/>
              </a:ext>
            </a:extLst>
          </p:cNvPr>
          <p:cNvSpPr/>
          <p:nvPr/>
        </p:nvSpPr>
        <p:spPr>
          <a:xfrm>
            <a:off x="6610234" y="3559468"/>
            <a:ext cx="4207791" cy="11230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Exploring Emotions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(5 slides)</a:t>
            </a:r>
            <a:endParaRPr lang="en-US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endParaRPr lang="en-US" dirty="0"/>
          </a:p>
        </p:txBody>
      </p:sp>
      <p:sp>
        <p:nvSpPr>
          <p:cNvPr id="44" name="Right Arrow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684CE1-C4B0-2E46-BEE2-A39B67694196}"/>
              </a:ext>
            </a:extLst>
          </p:cNvPr>
          <p:cNvSpPr/>
          <p:nvPr/>
        </p:nvSpPr>
        <p:spPr>
          <a:xfrm>
            <a:off x="6610234" y="993303"/>
            <a:ext cx="3383464" cy="1034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merican Typewriter" panose="02090604020004020304" pitchFamily="18" charset="77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Imagine Story</a:t>
            </a:r>
            <a:endParaRPr lang="en-US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(9 slides)</a:t>
            </a:r>
          </a:p>
          <a:p>
            <a:pPr algn="ctr"/>
            <a:endParaRPr lang="en-US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CE01E083-E297-F54C-89EA-2B39FE370A49}"/>
              </a:ext>
            </a:extLst>
          </p:cNvPr>
          <p:cNvSpPr/>
          <p:nvPr/>
        </p:nvSpPr>
        <p:spPr>
          <a:xfrm>
            <a:off x="6610234" y="4551884"/>
            <a:ext cx="4680374" cy="12091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Design Cycle </a:t>
            </a:r>
            <a:endParaRPr lang="en-US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</a:rPr>
              <a:t>(</a:t>
            </a:r>
            <a:r>
              <a:rPr lang="en-US">
                <a:solidFill>
                  <a:schemeClr val="tx1"/>
                </a:solidFill>
                <a:latin typeface="American Typewriter" panose="02090604020004020304" pitchFamily="18" charset="77"/>
              </a:rPr>
              <a:t>4 slides)</a:t>
            </a:r>
            <a:endParaRPr lang="en-US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9" name="Right Arrow 28">
            <a:hlinkClick r:id="rId6" action="ppaction://hlinksldjump"/>
            <a:extLst>
              <a:ext uri="{FF2B5EF4-FFF2-40B4-BE49-F238E27FC236}">
                <a16:creationId xmlns:a16="http://schemas.microsoft.com/office/drawing/2014/main" id="{5ADFFA82-FCB2-9542-AA34-3629895942F2}"/>
              </a:ext>
            </a:extLst>
          </p:cNvPr>
          <p:cNvSpPr/>
          <p:nvPr/>
        </p:nvSpPr>
        <p:spPr>
          <a:xfrm>
            <a:off x="6610234" y="5528921"/>
            <a:ext cx="4918621" cy="1209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Text, Song, and Idea Resources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merican Typewriter" panose="02090604020004020304" pitchFamily="18" charset="77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(three slides)</a:t>
            </a:r>
            <a:endParaRPr lang="en-US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2C020408-C073-1A40-A2D9-66338D18C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25" y="74760"/>
            <a:ext cx="4697881" cy="6419088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  <a:extLst>
              <a:ext uri="{FF2B5EF4-FFF2-40B4-BE49-F238E27FC236}">
                <a16:creationId xmlns:a16="http://schemas.microsoft.com/office/drawing/2014/main" id="{98D8FC0E-F665-5140-B2DC-4A1E72E829F3}"/>
              </a:ext>
            </a:extLst>
          </p:cNvPr>
          <p:cNvSpPr/>
          <p:nvPr/>
        </p:nvSpPr>
        <p:spPr>
          <a:xfrm>
            <a:off x="6610234" y="1825058"/>
            <a:ext cx="3667242" cy="998483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Culturally Responsive Teaching (3 slides)</a:t>
            </a:r>
            <a:endParaRPr lang="en-US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483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A20AAAF-1050-5F49-8210-603A41D31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70" y="302369"/>
            <a:ext cx="686647" cy="1069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6D9EF-C14D-4C43-9590-2042F9A0FAB0}"/>
              </a:ext>
            </a:extLst>
          </p:cNvPr>
          <p:cNvSpPr txBox="1"/>
          <p:nvPr/>
        </p:nvSpPr>
        <p:spPr>
          <a:xfrm>
            <a:off x="1493949" y="412124"/>
            <a:ext cx="8570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Take the 30 Day Imagine Challenge!</a:t>
            </a:r>
          </a:p>
        </p:txBody>
      </p:sp>
      <p:sp>
        <p:nvSpPr>
          <p:cNvPr id="5" name="Rectangl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AC0ED4-2A8E-5543-9543-22B7A14821D2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37286-2C84-4849-B27B-9AD12730BD2A}"/>
              </a:ext>
            </a:extLst>
          </p:cNvPr>
          <p:cNvSpPr txBox="1"/>
          <p:nvPr/>
        </p:nvSpPr>
        <p:spPr>
          <a:xfrm>
            <a:off x="1493949" y="1058455"/>
            <a:ext cx="9427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Every day for the next 30 days, take a few minutes to write at least: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erican Typewriter" panose="02090604020004020304" pitchFamily="18" charset="77"/>
              </a:rPr>
              <a:t>3 things you want to Imagine happening in your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erican Typewriter" panose="02090604020004020304" pitchFamily="18" charset="77"/>
              </a:rPr>
              <a:t>3 things you are grateful for in your day (big or small)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erican Typewriter" panose="02090604020004020304" pitchFamily="18" charset="77"/>
              </a:rPr>
              <a:t>1 act of kindness you have done or plan to do to a stranger, friend, or family member.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You will develop a new habit of setting goals, being grateful and acting kind.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9D190-F9A9-AA47-92D1-8920BA823FB3}"/>
              </a:ext>
            </a:extLst>
          </p:cNvPr>
          <p:cNvSpPr txBox="1"/>
          <p:nvPr/>
        </p:nvSpPr>
        <p:spPr>
          <a:xfrm>
            <a:off x="8342899" y="4755945"/>
            <a:ext cx="3606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Read the story</a:t>
            </a:r>
            <a:r>
              <a:rPr lang="en-US" dirty="0">
                <a:latin typeface="American Typewriter" panose="02090604020004020304" pitchFamily="18" charset="77"/>
                <a:hlinkClick r:id="rId3"/>
              </a:rPr>
              <a:t>, Byron the Caterpillar Who Loved to Imagine! </a:t>
            </a:r>
            <a:r>
              <a:rPr lang="en-US" dirty="0">
                <a:latin typeface="American Typewriter" panose="02090604020004020304" pitchFamily="18" charset="77"/>
              </a:rPr>
              <a:t>By Dianne Maroney.  What was Byron grateful for? Where did the act of kindness happen in the story?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84A51D9-9EEB-B148-BCAE-FD82B3B9C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16" y="4110165"/>
            <a:ext cx="1789742" cy="2445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BDABF9-2CFD-274A-881F-70839EB24DA3}"/>
              </a:ext>
            </a:extLst>
          </p:cNvPr>
          <p:cNvSpPr txBox="1"/>
          <p:nvPr/>
        </p:nvSpPr>
        <p:spPr>
          <a:xfrm>
            <a:off x="2351154" y="3079716"/>
            <a:ext cx="28366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Day 1 ♥</a:t>
            </a:r>
          </a:p>
          <a:p>
            <a:endParaRPr lang="en-US" sz="2400" dirty="0">
              <a:latin typeface="American Typewriter" panose="02090604020004020304" pitchFamily="18" charset="77"/>
            </a:endParaRPr>
          </a:p>
          <a:p>
            <a:r>
              <a:rPr lang="en-US" sz="2400" dirty="0">
                <a:latin typeface="American Typewriter" panose="02090604020004020304" pitchFamily="18" charset="77"/>
              </a:rPr>
              <a:t>Imagine…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Imagine…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Imagine…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I am grateful for…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I am grateful for…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I am grateful for…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Kind Act…</a:t>
            </a:r>
          </a:p>
          <a:p>
            <a:endParaRPr lang="en-US" dirty="0"/>
          </a:p>
        </p:txBody>
      </p:sp>
      <p:pic>
        <p:nvPicPr>
          <p:cNvPr id="10" name="Picture 9" descr="Calendar&#10;&#10;Description automatically generated with low confidence">
            <a:extLst>
              <a:ext uri="{FF2B5EF4-FFF2-40B4-BE49-F238E27FC236}">
                <a16:creationId xmlns:a16="http://schemas.microsoft.com/office/drawing/2014/main" id="{3A2F0173-9A93-7740-AEBB-F4E92BAE5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333" y="2976336"/>
            <a:ext cx="2532994" cy="2661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618AD-1C88-FA47-98B2-35271B4D47B1}"/>
              </a:ext>
            </a:extLst>
          </p:cNvPr>
          <p:cNvSpPr txBox="1"/>
          <p:nvPr/>
        </p:nvSpPr>
        <p:spPr>
          <a:xfrm>
            <a:off x="5999867" y="3700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B78AA-3C4D-7E4C-843F-FA0319F16052}"/>
              </a:ext>
            </a:extLst>
          </p:cNvPr>
          <p:cNvSpPr txBox="1"/>
          <p:nvPr/>
        </p:nvSpPr>
        <p:spPr>
          <a:xfrm>
            <a:off x="6357081" y="36906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16AF5F-53C2-C642-B0C8-C996B8865733}"/>
              </a:ext>
            </a:extLst>
          </p:cNvPr>
          <p:cNvSpPr txBox="1"/>
          <p:nvPr/>
        </p:nvSpPr>
        <p:spPr>
          <a:xfrm>
            <a:off x="6664907" y="3700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EDECE-0098-534C-8D31-4A3E9E1606C1}"/>
              </a:ext>
            </a:extLst>
          </p:cNvPr>
          <p:cNvSpPr txBox="1"/>
          <p:nvPr/>
        </p:nvSpPr>
        <p:spPr>
          <a:xfrm>
            <a:off x="6983161" y="3700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19B372-C3D5-5245-A6EF-22E8B8B7D0B1}"/>
              </a:ext>
            </a:extLst>
          </p:cNvPr>
          <p:cNvSpPr txBox="1"/>
          <p:nvPr/>
        </p:nvSpPr>
        <p:spPr>
          <a:xfrm flipH="1">
            <a:off x="5711483" y="4045220"/>
            <a:ext cx="424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564B06-7EE6-C947-AE29-03E7FF9EEB7B}"/>
              </a:ext>
            </a:extLst>
          </p:cNvPr>
          <p:cNvSpPr txBox="1"/>
          <p:nvPr/>
        </p:nvSpPr>
        <p:spPr>
          <a:xfrm>
            <a:off x="6026808" y="4054522"/>
            <a:ext cx="49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FC3DCE-06EC-6342-91EA-0EF07F33A744}"/>
              </a:ext>
            </a:extLst>
          </p:cNvPr>
          <p:cNvSpPr txBox="1"/>
          <p:nvPr/>
        </p:nvSpPr>
        <p:spPr>
          <a:xfrm>
            <a:off x="6332387" y="405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92BE8D-3110-FE4C-8568-2295C9138EA0}"/>
              </a:ext>
            </a:extLst>
          </p:cNvPr>
          <p:cNvSpPr txBox="1"/>
          <p:nvPr/>
        </p:nvSpPr>
        <p:spPr>
          <a:xfrm>
            <a:off x="7329947" y="36879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569484-A99C-F142-8EF1-D0396F218881}"/>
              </a:ext>
            </a:extLst>
          </p:cNvPr>
          <p:cNvSpPr txBox="1"/>
          <p:nvPr/>
        </p:nvSpPr>
        <p:spPr>
          <a:xfrm>
            <a:off x="5373787" y="40359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F534A5-3D3D-7045-BC4B-6E888298DC2C}"/>
              </a:ext>
            </a:extLst>
          </p:cNvPr>
          <p:cNvSpPr txBox="1"/>
          <p:nvPr/>
        </p:nvSpPr>
        <p:spPr>
          <a:xfrm>
            <a:off x="6695755" y="405262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DD7AAB-77A6-FC40-838C-45A515A6C260}"/>
              </a:ext>
            </a:extLst>
          </p:cNvPr>
          <p:cNvSpPr txBox="1"/>
          <p:nvPr/>
        </p:nvSpPr>
        <p:spPr>
          <a:xfrm>
            <a:off x="7007520" y="405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5FA71-F739-804F-860E-CF595F758A0C}"/>
              </a:ext>
            </a:extLst>
          </p:cNvPr>
          <p:cNvSpPr txBox="1"/>
          <p:nvPr/>
        </p:nvSpPr>
        <p:spPr>
          <a:xfrm>
            <a:off x="7328749" y="40518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FDCD2F-2CFF-DB43-82C8-26493FBDD36E}"/>
              </a:ext>
            </a:extLst>
          </p:cNvPr>
          <p:cNvSpPr txBox="1"/>
          <p:nvPr/>
        </p:nvSpPr>
        <p:spPr>
          <a:xfrm>
            <a:off x="6016716" y="4392011"/>
            <a:ext cx="49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55910C-625D-A645-9826-58F953B3887F}"/>
              </a:ext>
            </a:extLst>
          </p:cNvPr>
          <p:cNvSpPr txBox="1"/>
          <p:nvPr/>
        </p:nvSpPr>
        <p:spPr>
          <a:xfrm>
            <a:off x="6322295" y="43886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2945C4-460D-5C4E-AA8A-4CEE91C934B7}"/>
              </a:ext>
            </a:extLst>
          </p:cNvPr>
          <p:cNvSpPr txBox="1"/>
          <p:nvPr/>
        </p:nvSpPr>
        <p:spPr>
          <a:xfrm>
            <a:off x="5363695" y="437340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A9CDCF-0EF6-9444-B88F-153D5C088693}"/>
              </a:ext>
            </a:extLst>
          </p:cNvPr>
          <p:cNvSpPr txBox="1"/>
          <p:nvPr/>
        </p:nvSpPr>
        <p:spPr>
          <a:xfrm>
            <a:off x="6685663" y="439011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CCCA0D-276A-7542-92EA-3BD61B896E9A}"/>
              </a:ext>
            </a:extLst>
          </p:cNvPr>
          <p:cNvSpPr txBox="1"/>
          <p:nvPr/>
        </p:nvSpPr>
        <p:spPr>
          <a:xfrm>
            <a:off x="6997428" y="43886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1FE37F-0434-C14F-B981-13498DF2CBEC}"/>
              </a:ext>
            </a:extLst>
          </p:cNvPr>
          <p:cNvSpPr txBox="1"/>
          <p:nvPr/>
        </p:nvSpPr>
        <p:spPr>
          <a:xfrm>
            <a:off x="7318657" y="438935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6BBC5-66E1-9E4C-A05A-4962D2306B61}"/>
              </a:ext>
            </a:extLst>
          </p:cNvPr>
          <p:cNvSpPr txBox="1"/>
          <p:nvPr/>
        </p:nvSpPr>
        <p:spPr>
          <a:xfrm>
            <a:off x="6026808" y="4795846"/>
            <a:ext cx="49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2C485-CC19-904A-A193-90CB4BFA3E5B}"/>
              </a:ext>
            </a:extLst>
          </p:cNvPr>
          <p:cNvSpPr txBox="1"/>
          <p:nvPr/>
        </p:nvSpPr>
        <p:spPr>
          <a:xfrm>
            <a:off x="6332387" y="479243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9A4078-8762-174C-B591-AE4D70896967}"/>
              </a:ext>
            </a:extLst>
          </p:cNvPr>
          <p:cNvSpPr txBox="1"/>
          <p:nvPr/>
        </p:nvSpPr>
        <p:spPr>
          <a:xfrm>
            <a:off x="5373787" y="47772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56E937-4948-9D47-B254-706D6203C2C8}"/>
              </a:ext>
            </a:extLst>
          </p:cNvPr>
          <p:cNvSpPr txBox="1"/>
          <p:nvPr/>
        </p:nvSpPr>
        <p:spPr>
          <a:xfrm>
            <a:off x="6695755" y="479394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CEC89A-02AA-8E48-9555-B9E8F9CA91B6}"/>
              </a:ext>
            </a:extLst>
          </p:cNvPr>
          <p:cNvSpPr txBox="1"/>
          <p:nvPr/>
        </p:nvSpPr>
        <p:spPr>
          <a:xfrm>
            <a:off x="7007520" y="479243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00483F-6D2C-D04E-8CC5-56EBE6239438}"/>
              </a:ext>
            </a:extLst>
          </p:cNvPr>
          <p:cNvSpPr txBox="1"/>
          <p:nvPr/>
        </p:nvSpPr>
        <p:spPr>
          <a:xfrm>
            <a:off x="7328749" y="479319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65A589-5341-2B45-A031-03038F094BA1}"/>
              </a:ext>
            </a:extLst>
          </p:cNvPr>
          <p:cNvSpPr txBox="1"/>
          <p:nvPr/>
        </p:nvSpPr>
        <p:spPr>
          <a:xfrm>
            <a:off x="5387101" y="5207099"/>
            <a:ext cx="32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928B4B-6669-2743-8EE4-7E7904DB492A}"/>
              </a:ext>
            </a:extLst>
          </p:cNvPr>
          <p:cNvSpPr txBox="1"/>
          <p:nvPr/>
        </p:nvSpPr>
        <p:spPr>
          <a:xfrm>
            <a:off x="5666930" y="5203692"/>
            <a:ext cx="27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42345D-4E29-0244-8AF8-4B51FC4A38A4}"/>
              </a:ext>
            </a:extLst>
          </p:cNvPr>
          <p:cNvSpPr txBox="1"/>
          <p:nvPr/>
        </p:nvSpPr>
        <p:spPr>
          <a:xfrm>
            <a:off x="5692732" y="4821171"/>
            <a:ext cx="27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7A365D-191A-DF46-8792-6459925DBE86}"/>
              </a:ext>
            </a:extLst>
          </p:cNvPr>
          <p:cNvSpPr txBox="1"/>
          <p:nvPr/>
        </p:nvSpPr>
        <p:spPr>
          <a:xfrm>
            <a:off x="6030298" y="5205202"/>
            <a:ext cx="27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0A2944-3B41-9A4E-8B39-21F5F6266034}"/>
              </a:ext>
            </a:extLst>
          </p:cNvPr>
          <p:cNvSpPr txBox="1"/>
          <p:nvPr/>
        </p:nvSpPr>
        <p:spPr>
          <a:xfrm>
            <a:off x="6342063" y="5203692"/>
            <a:ext cx="27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74C162-AB76-F04E-B9DF-1CC3034EFE5C}"/>
              </a:ext>
            </a:extLst>
          </p:cNvPr>
          <p:cNvSpPr txBox="1"/>
          <p:nvPr/>
        </p:nvSpPr>
        <p:spPr>
          <a:xfrm>
            <a:off x="5711795" y="440374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25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26B6E-57E1-F340-8B1E-3A66D0039178}"/>
              </a:ext>
            </a:extLst>
          </p:cNvPr>
          <p:cNvSpPr/>
          <p:nvPr/>
        </p:nvSpPr>
        <p:spPr>
          <a:xfrm>
            <a:off x="187235" y="5235062"/>
            <a:ext cx="3613913" cy="162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8660DFD-CB36-3A43-A266-249A77FD9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8" y="2338867"/>
            <a:ext cx="2018667" cy="2758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78799-C17C-EF48-9375-2A51FA32B085}"/>
              </a:ext>
            </a:extLst>
          </p:cNvPr>
          <p:cNvSpPr txBox="1"/>
          <p:nvPr/>
        </p:nvSpPr>
        <p:spPr>
          <a:xfrm>
            <a:off x="3755138" y="1363508"/>
            <a:ext cx="86201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Imagine all students invited to be 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seen and heard </a:t>
            </a:r>
            <a:r>
              <a:rPr lang="en-US" sz="2000" dirty="0">
                <a:latin typeface="American Typewriter" panose="02090604020004020304" pitchFamily="18" charset="77"/>
              </a:rPr>
              <a:t>in 	your classroom.</a:t>
            </a:r>
          </a:p>
          <a:p>
            <a:r>
              <a:rPr lang="en-US" sz="2000" dirty="0">
                <a:latin typeface="American Typewriter" panose="02090604020004020304" pitchFamily="18" charset="77"/>
              </a:rPr>
              <a:t>Imagine setting your </a:t>
            </a:r>
            <a:r>
              <a:rPr lang="en-US" sz="20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classroom norms </a:t>
            </a:r>
            <a:r>
              <a:rPr lang="en-US" sz="2000" dirty="0">
                <a:latin typeface="American Typewriter" panose="02090604020004020304" pitchFamily="18" charset="77"/>
              </a:rPr>
              <a:t>around the Four Agreements 	of Courageous Conversations.</a:t>
            </a:r>
          </a:p>
          <a:p>
            <a:r>
              <a:rPr lang="en-US" sz="2000" dirty="0">
                <a:latin typeface="American Typewriter" panose="02090604020004020304" pitchFamily="18" charset="77"/>
              </a:rPr>
              <a:t>Imagine students </a:t>
            </a:r>
            <a:r>
              <a:rPr lang="en-US" sz="20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accepting and expecting </a:t>
            </a:r>
            <a:r>
              <a:rPr lang="en-US" sz="2000" dirty="0">
                <a:latin typeface="American Typewriter" panose="02090604020004020304" pitchFamily="18" charset="77"/>
              </a:rPr>
              <a:t>to be engaged, experience 	discomfort, speak their truth, and non-closure.</a:t>
            </a:r>
          </a:p>
          <a:p>
            <a:r>
              <a:rPr lang="en-US" sz="2000" dirty="0">
                <a:latin typeface="American Typewriter" panose="02090604020004020304" pitchFamily="18" charset="77"/>
              </a:rPr>
              <a:t>Imagine using the four agreements to frame all the </a:t>
            </a:r>
            <a:r>
              <a:rPr lang="en-US" sz="2000" dirty="0">
                <a:solidFill>
                  <a:schemeClr val="accent6"/>
                </a:solidFill>
                <a:latin typeface="American Typewriter" panose="02090604020004020304" pitchFamily="18" charset="77"/>
              </a:rPr>
              <a:t>discussions and 	sharing </a:t>
            </a:r>
            <a:r>
              <a:rPr lang="en-US" sz="2000" dirty="0">
                <a:latin typeface="American Typewriter" panose="02090604020004020304" pitchFamily="18" charset="77"/>
              </a:rPr>
              <a:t>in your classroom.</a:t>
            </a:r>
          </a:p>
          <a:p>
            <a:r>
              <a:rPr lang="en-US" sz="2000" dirty="0">
                <a:latin typeface="American Typewriter" panose="02090604020004020304" pitchFamily="18" charset="77"/>
              </a:rPr>
              <a:t>Imagine using the Six Themes of Culturally Responsive Teaching to 	</a:t>
            </a:r>
            <a:r>
              <a:rPr lang="en-US" sz="20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drive your planning </a:t>
            </a:r>
            <a:r>
              <a:rPr lang="en-US" sz="2000" dirty="0">
                <a:latin typeface="American Typewriter" panose="02090604020004020304" pitchFamily="18" charset="77"/>
              </a:rPr>
              <a:t>for instruction.</a:t>
            </a:r>
          </a:p>
          <a:p>
            <a:r>
              <a:rPr lang="en-US" sz="2000" dirty="0">
                <a:latin typeface="American Typewriter" panose="02090604020004020304" pitchFamily="18" charset="77"/>
              </a:rPr>
              <a:t>Imagine exploring each of the themes through </a:t>
            </a:r>
            <a:r>
              <a:rPr lang="en-US" sz="20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literature and The 	Imagine Project</a:t>
            </a:r>
            <a:r>
              <a:rPr lang="en-US" sz="2000" dirty="0">
                <a:latin typeface="American Typewriter" panose="02090604020004020304" pitchFamily="18" charset="77"/>
              </a:rPr>
              <a:t>.</a:t>
            </a:r>
          </a:p>
          <a:p>
            <a:r>
              <a:rPr lang="en-US" sz="2000" dirty="0">
                <a:latin typeface="American Typewriter" panose="02090604020004020304" pitchFamily="18" charset="77"/>
              </a:rPr>
              <a:t>Imagine your classroom becoming </a:t>
            </a:r>
            <a:r>
              <a:rPr lang="en-US" sz="20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equitable for all students</a:t>
            </a:r>
            <a:r>
              <a:rPr lang="en-US" sz="2000" dirty="0">
                <a:latin typeface="American Typewriter" panose="02090604020004020304" pitchFamily="18" charset="77"/>
              </a:rPr>
              <a:t> 	regardless of their backgrounds, cultures, or experiences.</a:t>
            </a:r>
          </a:p>
          <a:p>
            <a:r>
              <a:rPr lang="en-US" sz="2000" dirty="0">
                <a:latin typeface="American Typewriter" panose="02090604020004020304" pitchFamily="18" charset="77"/>
              </a:rPr>
              <a:t>Imagine The Imagine Project playing a central role in 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your equity 	work</a:t>
            </a:r>
            <a:r>
              <a:rPr lang="en-US" sz="2000" dirty="0">
                <a:latin typeface="American Typewriter" panose="02090604020004020304" pitchFamily="18" charset="77"/>
              </a:rPr>
              <a:t>. 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B5EAAAB-E7E0-6E4B-8263-6A704668DF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5" y="484880"/>
            <a:ext cx="1454602" cy="166240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9E95B5-F373-FF4C-BC93-3F383AA078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0001" flipH="1">
            <a:off x="464793" y="868265"/>
            <a:ext cx="2484445" cy="1242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37C3C-E004-2A48-8346-93F253670FD2}"/>
              </a:ext>
            </a:extLst>
          </p:cNvPr>
          <p:cNvSpPr txBox="1"/>
          <p:nvPr/>
        </p:nvSpPr>
        <p:spPr>
          <a:xfrm rot="1547230">
            <a:off x="795689" y="1304710"/>
            <a:ext cx="173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teacher…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5CE98D-D9F9-BB44-A7E8-1711E8C88675}"/>
              </a:ext>
            </a:extLst>
          </p:cNvPr>
          <p:cNvSpPr txBox="1"/>
          <p:nvPr/>
        </p:nvSpPr>
        <p:spPr>
          <a:xfrm>
            <a:off x="2816098" y="677125"/>
            <a:ext cx="896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merican Typewriter" panose="02090604020004020304" pitchFamily="18" charset="77"/>
              </a:rPr>
              <a:t>Culturally Responsive Teaching and The Imagine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071F4-0BE0-9D49-8178-70A77E08AFFB}"/>
              </a:ext>
            </a:extLst>
          </p:cNvPr>
          <p:cNvSpPr txBox="1"/>
          <p:nvPr/>
        </p:nvSpPr>
        <p:spPr>
          <a:xfrm>
            <a:off x="187235" y="5261462"/>
            <a:ext cx="325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Professional Development Resource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823470F-9A47-7D4C-A25C-DC08B830C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82" y="5648440"/>
            <a:ext cx="716733" cy="1019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DF6F9D-74D5-5844-A8FE-1FAFCBF57333}"/>
              </a:ext>
            </a:extLst>
          </p:cNvPr>
          <p:cNvSpPr txBox="1"/>
          <p:nvPr/>
        </p:nvSpPr>
        <p:spPr>
          <a:xfrm>
            <a:off x="1067486" y="5584560"/>
            <a:ext cx="2733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Culturally Responsive Teaching and The Brain: Promoting Authentic Engagement and Rigor Among Culturally and Linguistically Diverse Students </a:t>
            </a:r>
            <a:r>
              <a:rPr lang="en-US" sz="1400" dirty="0"/>
              <a:t>by </a:t>
            </a:r>
            <a:r>
              <a:rPr lang="en-US" sz="1400" dirty="0" err="1"/>
              <a:t>Zaretta</a:t>
            </a:r>
            <a:r>
              <a:rPr lang="en-US" sz="1400" dirty="0"/>
              <a:t> Hammond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869A90-36D2-494F-9D38-831EE624705F}"/>
              </a:ext>
            </a:extLst>
          </p:cNvPr>
          <p:cNvSpPr/>
          <p:nvPr/>
        </p:nvSpPr>
        <p:spPr>
          <a:xfrm>
            <a:off x="11198876" y="5979406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3823EF0-88C3-9349-B393-A27A388000D3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9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BE522862-64EA-494B-87F1-9616D2C9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5" y="0"/>
            <a:ext cx="9154509" cy="6865882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368AA65-3699-424F-A6A7-49E48230F3B8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820EA-D939-084F-85EC-B49268D36714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51380C0-C06A-A048-A227-E8974C5DABAA}"/>
              </a:ext>
            </a:extLst>
          </p:cNvPr>
          <p:cNvSpPr/>
          <p:nvPr/>
        </p:nvSpPr>
        <p:spPr>
          <a:xfrm>
            <a:off x="8142044" y="885096"/>
            <a:ext cx="3323614" cy="19364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merican Typewriter" panose="02090604020004020304" pitchFamily="18" charset="77"/>
              </a:rPr>
              <a:t>for all classrooms</a:t>
            </a:r>
          </a:p>
        </p:txBody>
      </p:sp>
    </p:spTree>
    <p:extLst>
      <p:ext uri="{BB962C8B-B14F-4D97-AF65-F5344CB8AC3E}">
        <p14:creationId xmlns:p14="http://schemas.microsoft.com/office/powerpoint/2010/main" val="2957023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97AC2E-FE52-3647-8A96-780C14D10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671" y="9634"/>
            <a:ext cx="5341725" cy="6848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F4DE3F-C34B-D948-8404-A56A8D870A5B}"/>
              </a:ext>
            </a:extLst>
          </p:cNvPr>
          <p:cNvSpPr/>
          <p:nvPr/>
        </p:nvSpPr>
        <p:spPr>
          <a:xfrm>
            <a:off x="399393" y="378372"/>
            <a:ext cx="2773496" cy="1744717"/>
          </a:xfrm>
          <a:prstGeom prst="rect">
            <a:avLst/>
          </a:prstGeom>
          <a:solidFill>
            <a:srgbClr val="CF2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600" b="1" dirty="0"/>
              <a:t>Imagine Learning…</a:t>
            </a:r>
          </a:p>
          <a:p>
            <a:r>
              <a:rPr lang="en-US" sz="1200" dirty="0"/>
              <a:t>Imagine things you like and dislike about school </a:t>
            </a:r>
          </a:p>
          <a:p>
            <a:br>
              <a:rPr lang="en-US" sz="1200" dirty="0"/>
            </a:br>
            <a:r>
              <a:rPr lang="en-US" sz="1200" dirty="0"/>
              <a:t>Imagine how you feel at school and why </a:t>
            </a:r>
          </a:p>
          <a:p>
            <a:br>
              <a:rPr lang="en-US" sz="1200" dirty="0"/>
            </a:br>
            <a:r>
              <a:rPr lang="en-US" sz="1200" dirty="0"/>
              <a:t>Imagine what you could do/ or your teacher could do to change the things you dislike</a:t>
            </a:r>
          </a:p>
          <a:p>
            <a:br>
              <a:rPr lang="en-US" sz="1200" dirty="0"/>
            </a:br>
            <a:endParaRPr lang="en-US" sz="1200" dirty="0"/>
          </a:p>
          <a:p>
            <a:endParaRPr lang="en-US" sz="1200" dirty="0"/>
          </a:p>
          <a:p>
            <a:br>
              <a:rPr lang="en-US" sz="1200" dirty="0"/>
            </a:b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C14392-C67C-644D-B142-DC103EA286E4}"/>
              </a:ext>
            </a:extLst>
          </p:cNvPr>
          <p:cNvSpPr/>
          <p:nvPr/>
        </p:nvSpPr>
        <p:spPr>
          <a:xfrm>
            <a:off x="399393" y="2475185"/>
            <a:ext cx="2773496" cy="17447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/>
          </a:p>
          <a:p>
            <a:endParaRPr lang="en-US" sz="1200" dirty="0"/>
          </a:p>
          <a:p>
            <a:r>
              <a:rPr lang="en-US" b="1" dirty="0"/>
              <a:t>Imagine Challenge… </a:t>
            </a:r>
            <a:endParaRPr lang="en-US" sz="1200" b="1" dirty="0"/>
          </a:p>
          <a:p>
            <a:r>
              <a:rPr lang="en-US" sz="1200" dirty="0"/>
              <a:t>Imagine something that is really hard to accomplish.   </a:t>
            </a:r>
          </a:p>
          <a:p>
            <a:br>
              <a:rPr lang="en-US" sz="1200" dirty="0"/>
            </a:br>
            <a:r>
              <a:rPr lang="en-US" sz="1200" dirty="0"/>
              <a:t>Imagine the feelings as you struggled. </a:t>
            </a:r>
          </a:p>
          <a:p>
            <a:br>
              <a:rPr lang="en-US" sz="1200" dirty="0"/>
            </a:br>
            <a:r>
              <a:rPr lang="en-US" sz="1200" dirty="0"/>
              <a:t>Imagine what would happen if you never gave up.</a:t>
            </a:r>
          </a:p>
          <a:p>
            <a:br>
              <a:rPr lang="en-US" sz="1200" dirty="0"/>
            </a:b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DD646C-4102-5542-9975-C7DB20AF697E}"/>
              </a:ext>
            </a:extLst>
          </p:cNvPr>
          <p:cNvSpPr/>
          <p:nvPr/>
        </p:nvSpPr>
        <p:spPr>
          <a:xfrm>
            <a:off x="399393" y="4571998"/>
            <a:ext cx="2773496" cy="174471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Imagine Strengths…</a:t>
            </a:r>
          </a:p>
          <a:p>
            <a:r>
              <a:rPr lang="en-US" sz="1200" dirty="0"/>
              <a:t> Imagine something that you worked really hard to achieve. </a:t>
            </a:r>
          </a:p>
          <a:p>
            <a:br>
              <a:rPr lang="en-US" sz="1200" dirty="0"/>
            </a:br>
            <a:r>
              <a:rPr lang="en-US" sz="1200" dirty="0"/>
              <a:t>Imagine the feelings</a:t>
            </a:r>
          </a:p>
          <a:p>
            <a:br>
              <a:rPr lang="en-US" sz="1200" dirty="0"/>
            </a:br>
            <a:r>
              <a:rPr lang="en-US" sz="1200" dirty="0"/>
              <a:t>Imagine what you are known for and that you are proud of.  How did you accomplish it.</a:t>
            </a:r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E80DA7-FE87-334C-96A7-8CC1B61B57AB}"/>
              </a:ext>
            </a:extLst>
          </p:cNvPr>
          <p:cNvSpPr/>
          <p:nvPr/>
        </p:nvSpPr>
        <p:spPr>
          <a:xfrm>
            <a:off x="8976451" y="199698"/>
            <a:ext cx="2773496" cy="198119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Imagine Friendship…</a:t>
            </a:r>
          </a:p>
          <a:p>
            <a:r>
              <a:rPr lang="en-US" sz="1200" dirty="0">
                <a:solidFill>
                  <a:schemeClr val="bg1"/>
                </a:solidFill>
              </a:rPr>
              <a:t>Imagine character traits around how you are as a friend</a:t>
            </a:r>
          </a:p>
          <a:p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Imagine a problem that has happened with a friendship </a:t>
            </a:r>
          </a:p>
          <a:p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Imagine what could come of this problem if it could be solved (how could this problem be a good thing) </a:t>
            </a:r>
          </a:p>
          <a:p>
            <a:br>
              <a:rPr lang="en-US" sz="1200" dirty="0">
                <a:solidFill>
                  <a:schemeClr val="tx1"/>
                </a:solidFill>
              </a:rPr>
            </a:br>
            <a:br>
              <a:rPr lang="en-US" sz="1200" dirty="0">
                <a:solidFill>
                  <a:schemeClr val="tx1"/>
                </a:solidFill>
              </a:rPr>
            </a:b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CE9E8-7CB6-304B-9FFC-BB8A1B3E3AB9}"/>
              </a:ext>
            </a:extLst>
          </p:cNvPr>
          <p:cNvSpPr/>
          <p:nvPr/>
        </p:nvSpPr>
        <p:spPr>
          <a:xfrm>
            <a:off x="8999324" y="2556641"/>
            <a:ext cx="2773496" cy="17447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Imagine Culture…</a:t>
            </a:r>
          </a:p>
          <a:p>
            <a:r>
              <a:rPr lang="en-US" sz="1200" dirty="0">
                <a:solidFill>
                  <a:schemeClr val="tx1"/>
                </a:solidFill>
              </a:rPr>
              <a:t>-traditions</a:t>
            </a:r>
          </a:p>
          <a:p>
            <a:r>
              <a:rPr lang="en-US" sz="1200" dirty="0">
                <a:solidFill>
                  <a:schemeClr val="tx1"/>
                </a:solidFill>
              </a:rPr>
              <a:t>-family</a:t>
            </a:r>
          </a:p>
          <a:p>
            <a:r>
              <a:rPr lang="en-US" sz="1200" dirty="0">
                <a:solidFill>
                  <a:schemeClr val="tx1"/>
                </a:solidFill>
              </a:rPr>
              <a:t>-values</a:t>
            </a:r>
          </a:p>
          <a:p>
            <a:r>
              <a:rPr lang="en-US" sz="1200" dirty="0">
                <a:solidFill>
                  <a:schemeClr val="tx1"/>
                </a:solidFill>
              </a:rPr>
              <a:t>-beliefs</a:t>
            </a:r>
          </a:p>
          <a:p>
            <a:r>
              <a:rPr lang="en-US" sz="1200" dirty="0">
                <a:solidFill>
                  <a:schemeClr val="tx1"/>
                </a:solidFill>
              </a:rPr>
              <a:t>-language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Imagine.. What do you do/ how do you do it/ with whom</a:t>
            </a:r>
          </a:p>
          <a:p>
            <a:br>
              <a:rPr lang="en-US" dirty="0"/>
            </a:b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AABABB-1FAB-6A49-8DE4-9A60638149E9}"/>
              </a:ext>
            </a:extLst>
          </p:cNvPr>
          <p:cNvSpPr/>
          <p:nvPr/>
        </p:nvSpPr>
        <p:spPr>
          <a:xfrm>
            <a:off x="8976451" y="4677105"/>
            <a:ext cx="2773496" cy="17447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Imagine Sharing…</a:t>
            </a:r>
          </a:p>
          <a:p>
            <a:r>
              <a:rPr lang="en-US" sz="1200" dirty="0">
                <a:solidFill>
                  <a:schemeClr val="tx1"/>
                </a:solidFill>
              </a:rPr>
              <a:t>Imagine sharing something people don't know about you </a:t>
            </a:r>
          </a:p>
          <a:p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Imagine the feelings that go along with this </a:t>
            </a:r>
          </a:p>
          <a:p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Imagine the best things that could come out of people knowing this about you.  </a:t>
            </a:r>
          </a:p>
          <a:p>
            <a:br>
              <a:rPr lang="en-US" dirty="0"/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2102F-CE40-7D40-A84B-E06E18B6F89B}"/>
              </a:ext>
            </a:extLst>
          </p:cNvPr>
          <p:cNvSpPr txBox="1"/>
          <p:nvPr/>
        </p:nvSpPr>
        <p:spPr>
          <a:xfrm>
            <a:off x="343716" y="6314112"/>
            <a:ext cx="30814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The World Needs Who You Were Made to Be </a:t>
            </a:r>
            <a:endParaRPr lang="en-US" sz="1200" dirty="0"/>
          </a:p>
          <a:p>
            <a:r>
              <a:rPr lang="en-US" sz="1200" dirty="0"/>
              <a:t>by Joanna Gaines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6621A-19B1-7F4C-A68B-919800AFF153}"/>
              </a:ext>
            </a:extLst>
          </p:cNvPr>
          <p:cNvSpPr txBox="1"/>
          <p:nvPr/>
        </p:nvSpPr>
        <p:spPr>
          <a:xfrm>
            <a:off x="8946772" y="4301358"/>
            <a:ext cx="1904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A Different Pond </a:t>
            </a:r>
            <a:r>
              <a:rPr lang="en-US" sz="1200" dirty="0"/>
              <a:t>by Bao Phi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B24F2B-F749-FA4C-8A66-E112835DD2E9}"/>
              </a:ext>
            </a:extLst>
          </p:cNvPr>
          <p:cNvSpPr txBox="1"/>
          <p:nvPr/>
        </p:nvSpPr>
        <p:spPr>
          <a:xfrm>
            <a:off x="8858330" y="6345645"/>
            <a:ext cx="2445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200" dirty="0">
                <a:hlinkClick r:id="rId5"/>
              </a:rPr>
              <a:t>Ruby Finds a Worry </a:t>
            </a:r>
            <a:r>
              <a:rPr lang="en-US" sz="1200" dirty="0"/>
              <a:t>by Tom Percival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45DF51-E852-E242-B63A-263AA27A193D}"/>
              </a:ext>
            </a:extLst>
          </p:cNvPr>
          <p:cNvSpPr txBox="1"/>
          <p:nvPr/>
        </p:nvSpPr>
        <p:spPr>
          <a:xfrm>
            <a:off x="307925" y="4217299"/>
            <a:ext cx="1579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6"/>
              </a:rPr>
              <a:t>Trying</a:t>
            </a:r>
            <a:r>
              <a:rPr lang="en-US" sz="1200" dirty="0"/>
              <a:t> by Kobi Yamada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A2F371-28C6-304A-85B8-73F8D51441E3}"/>
              </a:ext>
            </a:extLst>
          </p:cNvPr>
          <p:cNvSpPr txBox="1"/>
          <p:nvPr/>
        </p:nvSpPr>
        <p:spPr>
          <a:xfrm>
            <a:off x="342581" y="2123089"/>
            <a:ext cx="2274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The Invisible Boy</a:t>
            </a:r>
            <a:r>
              <a:rPr lang="en-US" sz="1200" dirty="0"/>
              <a:t> by Trudy Ludwig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177ED8-4AC0-6342-97AF-139E738060DC}"/>
              </a:ext>
            </a:extLst>
          </p:cNvPr>
          <p:cNvSpPr txBox="1"/>
          <p:nvPr/>
        </p:nvSpPr>
        <p:spPr>
          <a:xfrm>
            <a:off x="8858330" y="2180894"/>
            <a:ext cx="2571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8"/>
              </a:rPr>
              <a:t>Each Kindness </a:t>
            </a:r>
            <a:r>
              <a:rPr lang="en-US" sz="1200" dirty="0"/>
              <a:t>by Jacqueline Woodson</a:t>
            </a:r>
          </a:p>
        </p:txBody>
      </p:sp>
      <p:sp>
        <p:nvSpPr>
          <p:cNvPr id="17" name="Rectangl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0119FBF-46F8-7C42-BA3F-A5331E6A5355}"/>
              </a:ext>
            </a:extLst>
          </p:cNvPr>
          <p:cNvSpPr/>
          <p:nvPr/>
        </p:nvSpPr>
        <p:spPr>
          <a:xfrm>
            <a:off x="11254545" y="94175"/>
            <a:ext cx="780241" cy="284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ADD53E3-244E-1D4E-9D75-6079B7606DFA}"/>
              </a:ext>
            </a:extLst>
          </p:cNvPr>
          <p:cNvSpPr/>
          <p:nvPr/>
        </p:nvSpPr>
        <p:spPr>
          <a:xfrm>
            <a:off x="0" y="4780750"/>
            <a:ext cx="3715367" cy="207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87EA9EF-3A44-6B45-9FB3-2A3F86DAC9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76" y="1952237"/>
            <a:ext cx="2018667" cy="275826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689ACBA0-B9DE-1A41-A3AE-99C366D9D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73" y="98250"/>
            <a:ext cx="1454602" cy="166240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02EEA1-813E-5744-8A7E-6A9AAEE08C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0001" flipH="1">
            <a:off x="422752" y="489020"/>
            <a:ext cx="2484445" cy="1242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871CF-F0A9-BE4F-A1D2-7454EBA0DEF5}"/>
              </a:ext>
            </a:extLst>
          </p:cNvPr>
          <p:cNvSpPr txBox="1"/>
          <p:nvPr/>
        </p:nvSpPr>
        <p:spPr>
          <a:xfrm rot="1547230">
            <a:off x="753647" y="918080"/>
            <a:ext cx="173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teacher…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37336-019F-4E49-B2EE-217E1A866541}"/>
              </a:ext>
            </a:extLst>
          </p:cNvPr>
          <p:cNvSpPr txBox="1"/>
          <p:nvPr/>
        </p:nvSpPr>
        <p:spPr>
          <a:xfrm>
            <a:off x="71053" y="4780750"/>
            <a:ext cx="325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Professional Development Resource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BCF30-0EF7-4343-9825-AE57CBB18A55}"/>
              </a:ext>
            </a:extLst>
          </p:cNvPr>
          <p:cNvSpPr txBox="1"/>
          <p:nvPr/>
        </p:nvSpPr>
        <p:spPr>
          <a:xfrm>
            <a:off x="1103587" y="5308522"/>
            <a:ext cx="25119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Fostering Resilient Learners: Strategies for Creating a Trauma-Sensitive Classroom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dirty="0"/>
              <a:t>by Kristin </a:t>
            </a:r>
            <a:r>
              <a:rPr lang="en-US" sz="1600" dirty="0" err="1"/>
              <a:t>Souers</a:t>
            </a:r>
            <a:r>
              <a:rPr lang="en-US" sz="1600" dirty="0"/>
              <a:t> and Pete Hall</a:t>
            </a:r>
          </a:p>
          <a:p>
            <a:endParaRPr lang="en-US" dirty="0"/>
          </a:p>
        </p:txBody>
      </p:sp>
      <p:pic>
        <p:nvPicPr>
          <p:cNvPr id="13" name="Picture 12" descr="A picture containing text, fruit&#10;&#10;Description automatically generated">
            <a:extLst>
              <a:ext uri="{FF2B5EF4-FFF2-40B4-BE49-F238E27FC236}">
                <a16:creationId xmlns:a16="http://schemas.microsoft.com/office/drawing/2014/main" id="{9ADDE378-1212-D241-9414-6CF0F87002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6" y="5178600"/>
            <a:ext cx="1054100" cy="1581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B2A34-1015-4047-99D6-F92E0B3551F9}"/>
              </a:ext>
            </a:extLst>
          </p:cNvPr>
          <p:cNvSpPr txBox="1"/>
          <p:nvPr/>
        </p:nvSpPr>
        <p:spPr>
          <a:xfrm>
            <a:off x="2680998" y="706199"/>
            <a:ext cx="951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Social Emotional Learning and The Imagine Project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995DA1-FB59-904B-ADA8-42C8AA50DDB5}"/>
              </a:ext>
            </a:extLst>
          </p:cNvPr>
          <p:cNvSpPr txBox="1"/>
          <p:nvPr/>
        </p:nvSpPr>
        <p:spPr>
          <a:xfrm>
            <a:off x="3715367" y="1205836"/>
            <a:ext cx="73730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Imagine students coming to school </a:t>
            </a:r>
            <a:r>
              <a:rPr lang="en-US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not ready to engage </a:t>
            </a:r>
            <a:r>
              <a:rPr lang="en-US" dirty="0">
                <a:latin typeface="American Typewriter" panose="02090604020004020304" pitchFamily="18" charset="77"/>
              </a:rPr>
              <a:t>in 	learning.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students not being able to access their </a:t>
            </a:r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“upstairs/wizard” </a:t>
            </a:r>
            <a:r>
              <a:rPr lang="en-US" dirty="0">
                <a:latin typeface="American Typewriter" panose="02090604020004020304" pitchFamily="18" charset="77"/>
              </a:rPr>
              <a:t>	brain because they are stuck in their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“downstairs/lizard” </a:t>
            </a:r>
            <a:r>
              <a:rPr lang="en-US" dirty="0">
                <a:latin typeface="American Typewriter" panose="02090604020004020304" pitchFamily="18" charset="77"/>
              </a:rPr>
              <a:t>	brain.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students stuck in their </a:t>
            </a:r>
            <a:r>
              <a:rPr lang="en-US" dirty="0">
                <a:solidFill>
                  <a:srgbClr val="00B0F0"/>
                </a:solidFill>
                <a:latin typeface="American Typewriter" panose="02090604020004020304" pitchFamily="18" charset="77"/>
              </a:rPr>
              <a:t>fight, flight, or freeze</a:t>
            </a:r>
            <a:r>
              <a:rPr lang="en-US" dirty="0">
                <a:latin typeface="American Typewriter" panose="02090604020004020304" pitchFamily="18" charset="77"/>
              </a:rPr>
              <a:t> mode while 	you are trying to teach content.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putting </a:t>
            </a:r>
            <a:r>
              <a:rPr lang="en-US" dirty="0">
                <a:solidFill>
                  <a:srgbClr val="00B050"/>
                </a:solidFill>
                <a:latin typeface="American Typewriter" panose="02090604020004020304" pitchFamily="18" charset="77"/>
              </a:rPr>
              <a:t>routines</a:t>
            </a:r>
            <a:r>
              <a:rPr lang="en-US" dirty="0">
                <a:latin typeface="American Typewriter" panose="02090604020004020304" pitchFamily="18" charset="77"/>
              </a:rPr>
              <a:t> in place where students can regulate 	themselves before starting to learn.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playing the GRIT Game </a:t>
            </a:r>
            <a:r>
              <a:rPr lang="en-US" dirty="0">
                <a:latin typeface="American Typewriter" panose="02090604020004020304" pitchFamily="18" charset="77"/>
              </a:rPr>
              <a:t>to help students to regulate 	physically, mentally, emotionally, and socially.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using </a:t>
            </a:r>
            <a:r>
              <a:rPr lang="en-US" dirty="0">
                <a:solidFill>
                  <a:srgbClr val="7030A0"/>
                </a:solidFill>
                <a:latin typeface="American Typewriter" panose="02090604020004020304" pitchFamily="18" charset="77"/>
              </a:rPr>
              <a:t>The Imagine Project </a:t>
            </a:r>
            <a:r>
              <a:rPr lang="en-US" dirty="0">
                <a:latin typeface="American Typewriter" panose="02090604020004020304" pitchFamily="18" charset="77"/>
              </a:rPr>
              <a:t>to help students relate to each 	other.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that after students are invited to </a:t>
            </a:r>
            <a:r>
              <a:rPr lang="en-US" dirty="0">
                <a:solidFill>
                  <a:srgbClr val="92D050"/>
                </a:solidFill>
                <a:latin typeface="American Typewriter" panose="02090604020004020304" pitchFamily="18" charset="77"/>
              </a:rPr>
              <a:t>regulate and relate </a:t>
            </a:r>
            <a:r>
              <a:rPr lang="en-US" dirty="0">
                <a:latin typeface="American Typewriter" panose="02090604020004020304" pitchFamily="18" charset="77"/>
              </a:rPr>
              <a:t>	that they are prepared to </a:t>
            </a:r>
            <a:r>
              <a:rPr lang="en-US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reason and learn</a:t>
            </a:r>
            <a:r>
              <a:rPr lang="en-US" dirty="0">
                <a:latin typeface="American Typewriter" panose="02090604020004020304" pitchFamily="18" charset="77"/>
              </a:rPr>
              <a:t>.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using these tools on a </a:t>
            </a:r>
            <a:r>
              <a:rPr lang="en-US" dirty="0">
                <a:solidFill>
                  <a:srgbClr val="FFC000"/>
                </a:solidFill>
                <a:latin typeface="American Typewriter" panose="02090604020004020304" pitchFamily="18" charset="77"/>
              </a:rPr>
              <a:t>regular basis </a:t>
            </a:r>
            <a:r>
              <a:rPr lang="en-US" dirty="0">
                <a:latin typeface="American Typewriter" panose="02090604020004020304" pitchFamily="18" charset="77"/>
              </a:rPr>
              <a:t>to prepare students	for learning.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your students developing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resilience and grit </a:t>
            </a:r>
            <a:r>
              <a:rPr lang="en-US" dirty="0">
                <a:latin typeface="American Typewriter" panose="02090604020004020304" pitchFamily="18" charset="77"/>
              </a:rPr>
              <a:t>because you 	invested in preparing their brains for learning. </a:t>
            </a:r>
          </a:p>
        </p:txBody>
      </p:sp>
      <p:sp>
        <p:nvSpPr>
          <p:cNvPr id="16" name="Rectangl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A4F177F-0DAE-0D41-8C31-68845F352388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E45ADD-43B6-7E49-BB00-224AD314112E}"/>
              </a:ext>
            </a:extLst>
          </p:cNvPr>
          <p:cNvSpPr/>
          <p:nvPr/>
        </p:nvSpPr>
        <p:spPr>
          <a:xfrm>
            <a:off x="11198876" y="5979406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1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ED61CEC-C4CA-6D46-AD64-43556D63E2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386" y="0"/>
            <a:ext cx="10520376" cy="681068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D347A4-2DEA-C54E-8EBF-4DC71DC7C5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3" y="2523645"/>
            <a:ext cx="1524000" cy="151982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BC26D8-70FE-D744-BEF9-368D13D738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924" y="4043470"/>
            <a:ext cx="3412359" cy="2767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7D94D-8A37-2242-B8A9-A9EAEF6CEF57}"/>
              </a:ext>
            </a:extLst>
          </p:cNvPr>
          <p:cNvSpPr txBox="1"/>
          <p:nvPr/>
        </p:nvSpPr>
        <p:spPr>
          <a:xfrm>
            <a:off x="1597573" y="5887350"/>
            <a:ext cx="2942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Downstairs/Lizard Brain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Fight, Flight, and Freeze</a:t>
            </a:r>
          </a:p>
          <a:p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95C8E76-DCD5-2F4D-994B-3503D7F873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985" y="0"/>
            <a:ext cx="1899047" cy="20882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77C1BB-654C-324D-9513-8F5110A9333D}"/>
              </a:ext>
            </a:extLst>
          </p:cNvPr>
          <p:cNvSpPr txBox="1"/>
          <p:nvPr/>
        </p:nvSpPr>
        <p:spPr>
          <a:xfrm>
            <a:off x="3822439" y="397818"/>
            <a:ext cx="3226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Upstairs/Wizard Brain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Ready to Reason and Learn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32033-B33F-D549-B189-ADCCF9E6FB40}"/>
              </a:ext>
            </a:extLst>
          </p:cNvPr>
          <p:cNvSpPr/>
          <p:nvPr/>
        </p:nvSpPr>
        <p:spPr>
          <a:xfrm>
            <a:off x="11381507" y="6349015"/>
            <a:ext cx="736442" cy="42463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F4BF4A8-3ED3-BC46-9AB0-5D80C82552A4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12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55544-2137-0446-9641-912E1FD7CF31}"/>
              </a:ext>
            </a:extLst>
          </p:cNvPr>
          <p:cNvSpPr txBox="1"/>
          <p:nvPr/>
        </p:nvSpPr>
        <p:spPr>
          <a:xfrm>
            <a:off x="241375" y="233833"/>
            <a:ext cx="328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Play the </a:t>
            </a:r>
            <a:r>
              <a:rPr lang="en-US" sz="4000" b="1" dirty="0">
                <a:latin typeface="American Typewriter" panose="02090604020004020304" pitchFamily="18" charset="77"/>
              </a:rPr>
              <a:t>GRIT</a:t>
            </a:r>
            <a:r>
              <a:rPr lang="en-US" dirty="0">
                <a:latin typeface="American Typewriter" panose="02090604020004020304" pitchFamily="18" charset="77"/>
              </a:rPr>
              <a:t> 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59205-DF42-114D-9E1B-9C5CE8F54B04}"/>
              </a:ext>
            </a:extLst>
          </p:cNvPr>
          <p:cNvSpPr txBox="1"/>
          <p:nvPr/>
        </p:nvSpPr>
        <p:spPr>
          <a:xfrm>
            <a:off x="190418" y="3646442"/>
            <a:ext cx="2291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American Typewriter" panose="02090604020004020304" pitchFamily="18" charset="77"/>
              </a:rPr>
              <a:t>What do you do when you experience life’s frustrations? 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merican Typewriter" panose="02090604020004020304" pitchFamily="18" charset="77"/>
              </a:rPr>
              <a:t>How do you regulate?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D41C3-ADA6-2F40-B5D8-9C6CF8DB057F}"/>
              </a:ext>
            </a:extLst>
          </p:cNvPr>
          <p:cNvSpPr txBox="1"/>
          <p:nvPr/>
        </p:nvSpPr>
        <p:spPr>
          <a:xfrm>
            <a:off x="3528271" y="289327"/>
            <a:ext cx="791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Resilience</a:t>
            </a:r>
            <a:r>
              <a:rPr lang="en-US" dirty="0">
                <a:latin typeface="American Typewriter" panose="02090604020004020304" pitchFamily="18" charset="77"/>
              </a:rPr>
              <a:t> - the ability to recover quickly from difficulties; toughness.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Grit</a:t>
            </a:r>
            <a:r>
              <a:rPr lang="en-US" dirty="0">
                <a:latin typeface="American Typewriter" panose="02090604020004020304" pitchFamily="18" charset="77"/>
              </a:rPr>
              <a:t> - courage and resolve; strength of character.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42773-09CD-9C46-B771-C38700B63DDA}"/>
              </a:ext>
            </a:extLst>
          </p:cNvPr>
          <p:cNvSpPr txBox="1"/>
          <p:nvPr/>
        </p:nvSpPr>
        <p:spPr>
          <a:xfrm>
            <a:off x="241375" y="1514569"/>
            <a:ext cx="27366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latin typeface="American Typewriter" panose="02090604020004020304" pitchFamily="18" charset="77"/>
              </a:rPr>
              <a:t>Physical movement: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Roll some dice and follow the directions to get moving.</a:t>
            </a:r>
          </a:p>
        </p:txBody>
      </p:sp>
      <p:pic>
        <p:nvPicPr>
          <p:cNvPr id="11" name="Picture 10" descr="Chart, treemap chart&#10;&#10;Description automatically generated">
            <a:extLst>
              <a:ext uri="{FF2B5EF4-FFF2-40B4-BE49-F238E27FC236}">
                <a16:creationId xmlns:a16="http://schemas.microsoft.com/office/drawing/2014/main" id="{F1EA44BB-9984-5D46-9B5D-F685656DEB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847" y="1558961"/>
            <a:ext cx="4093803" cy="5078071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D9428AFD-B756-ED45-851D-FCCB2BA3E7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767" y="1514569"/>
            <a:ext cx="4093804" cy="5078072"/>
          </a:xfrm>
          <a:prstGeom prst="rect">
            <a:avLst/>
          </a:prstGeom>
        </p:spPr>
      </p:pic>
      <p:sp>
        <p:nvSpPr>
          <p:cNvPr id="15" name="Rectangl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FF12EDF-AF77-2A45-AC76-239A6A790AC1}"/>
              </a:ext>
            </a:extLst>
          </p:cNvPr>
          <p:cNvSpPr/>
          <p:nvPr/>
        </p:nvSpPr>
        <p:spPr>
          <a:xfrm>
            <a:off x="11050883" y="754717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35387F-5803-294B-9E21-DEB11381E4B3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80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6260A-F579-4140-9E9D-09CE77C1E0FB}"/>
              </a:ext>
            </a:extLst>
          </p:cNvPr>
          <p:cNvSpPr txBox="1"/>
          <p:nvPr/>
        </p:nvSpPr>
        <p:spPr>
          <a:xfrm>
            <a:off x="339660" y="1272746"/>
            <a:ext cx="2069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2. Mental stimulation: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Click “Play Now!” and choose a brain game to play.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A66BF-6D00-994F-AD81-E8D647EAA374}"/>
              </a:ext>
            </a:extLst>
          </p:cNvPr>
          <p:cNvSpPr/>
          <p:nvPr/>
        </p:nvSpPr>
        <p:spPr>
          <a:xfrm>
            <a:off x="4344101" y="253840"/>
            <a:ext cx="3185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Play the </a:t>
            </a:r>
            <a:r>
              <a:rPr lang="en-US" sz="4000" b="1" dirty="0">
                <a:latin typeface="American Typewriter" panose="02090604020004020304" pitchFamily="18" charset="77"/>
              </a:rPr>
              <a:t>GRIT</a:t>
            </a:r>
            <a:r>
              <a:rPr lang="en-US" dirty="0">
                <a:latin typeface="American Typewriter" panose="02090604020004020304" pitchFamily="18" charset="77"/>
              </a:rPr>
              <a:t> Game</a:t>
            </a:r>
          </a:p>
        </p:txBody>
      </p:sp>
      <p:pic>
        <p:nvPicPr>
          <p:cNvPr id="6" name="Picture 5" descr="Graphical user interfa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AEF5293-99FA-B341-9871-4D8E75B61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862" y="1272746"/>
            <a:ext cx="8839247" cy="4657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0508A-C11A-C04B-A3F0-7170A4656842}"/>
              </a:ext>
            </a:extLst>
          </p:cNvPr>
          <p:cNvSpPr txBox="1"/>
          <p:nvPr/>
        </p:nvSpPr>
        <p:spPr>
          <a:xfrm>
            <a:off x="339660" y="3830929"/>
            <a:ext cx="1927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-How does it feel to play a brain game? 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-Was it frustrating? How did you get better?</a:t>
            </a:r>
          </a:p>
        </p:txBody>
      </p:sp>
      <p:sp>
        <p:nvSpPr>
          <p:cNvPr id="8" name="Rectangl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879F7E3-FB40-CC45-A10E-A7B91D701531}"/>
              </a:ext>
            </a:extLst>
          </p:cNvPr>
          <p:cNvSpPr/>
          <p:nvPr/>
        </p:nvSpPr>
        <p:spPr>
          <a:xfrm>
            <a:off x="11036794" y="31307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FE3A54-4819-7349-9BCA-A243163EE1BD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2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DC97E1-A089-E94A-9E45-5CF09E21E1CF}"/>
              </a:ext>
            </a:extLst>
          </p:cNvPr>
          <p:cNvSpPr txBox="1"/>
          <p:nvPr/>
        </p:nvSpPr>
        <p:spPr>
          <a:xfrm>
            <a:off x="531340" y="1124465"/>
            <a:ext cx="1767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3. Emotional: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Watch the video and try not to giggle.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167D5-55D3-5A45-9A74-DA68DDF97802}"/>
              </a:ext>
            </a:extLst>
          </p:cNvPr>
          <p:cNvSpPr/>
          <p:nvPr/>
        </p:nvSpPr>
        <p:spPr>
          <a:xfrm>
            <a:off x="3778905" y="283578"/>
            <a:ext cx="3185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Play the </a:t>
            </a:r>
            <a:r>
              <a:rPr lang="en-US" sz="4000" b="1" dirty="0">
                <a:latin typeface="American Typewriter" panose="02090604020004020304" pitchFamily="18" charset="77"/>
              </a:rPr>
              <a:t>GRIT</a:t>
            </a:r>
            <a:r>
              <a:rPr lang="en-US" dirty="0">
                <a:latin typeface="American Typewriter" panose="02090604020004020304" pitchFamily="18" charset="77"/>
              </a:rPr>
              <a:t> Game</a:t>
            </a:r>
          </a:p>
        </p:txBody>
      </p:sp>
      <p:pic>
        <p:nvPicPr>
          <p:cNvPr id="6" name="Picture 5" descr="A screenshot of a video game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565A4D79-7F5F-B24E-8752-F306480C5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645" y="1210962"/>
            <a:ext cx="8392654" cy="4732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DD74D9-1E13-BE41-8B78-660CB2CC53A2}"/>
              </a:ext>
            </a:extLst>
          </p:cNvPr>
          <p:cNvSpPr txBox="1"/>
          <p:nvPr/>
        </p:nvSpPr>
        <p:spPr>
          <a:xfrm>
            <a:off x="408429" y="3228454"/>
            <a:ext cx="2012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-What makes you laugh the most? 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-Why is it important to express your emotions?</a:t>
            </a:r>
          </a:p>
        </p:txBody>
      </p:sp>
      <p:sp>
        <p:nvSpPr>
          <p:cNvPr id="8" name="Rectangl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661DB6C-E7B0-0843-B650-B5F8B8A141CB}"/>
              </a:ext>
            </a:extLst>
          </p:cNvPr>
          <p:cNvSpPr/>
          <p:nvPr/>
        </p:nvSpPr>
        <p:spPr>
          <a:xfrm>
            <a:off x="10870290" y="283578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A9FFB0-DB27-AF45-9B96-C103F8953172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1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DC97E1-A089-E94A-9E45-5CF09E21E1CF}"/>
              </a:ext>
            </a:extLst>
          </p:cNvPr>
          <p:cNvSpPr txBox="1"/>
          <p:nvPr/>
        </p:nvSpPr>
        <p:spPr>
          <a:xfrm>
            <a:off x="531340" y="1136137"/>
            <a:ext cx="1877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4. Social: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Click on “Friends Forever” and explore what makes a good friend.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167D5-55D3-5A45-9A74-DA68DDF97802}"/>
              </a:ext>
            </a:extLst>
          </p:cNvPr>
          <p:cNvSpPr/>
          <p:nvPr/>
        </p:nvSpPr>
        <p:spPr>
          <a:xfrm>
            <a:off x="3748123" y="428251"/>
            <a:ext cx="3185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Play the </a:t>
            </a:r>
            <a:r>
              <a:rPr lang="en-US" sz="4000" b="1" dirty="0">
                <a:latin typeface="American Typewriter" panose="02090604020004020304" pitchFamily="18" charset="77"/>
              </a:rPr>
              <a:t>GRIT</a:t>
            </a:r>
            <a:r>
              <a:rPr lang="en-US" dirty="0">
                <a:latin typeface="American Typewriter" panose="02090604020004020304" pitchFamily="18" charset="77"/>
              </a:rPr>
              <a:t> Game</a:t>
            </a:r>
          </a:p>
        </p:txBody>
      </p:sp>
      <p:pic>
        <p:nvPicPr>
          <p:cNvPr id="6" name="Picture 5" descr="Background pattern, calenda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4019429-580B-334E-8D02-5B7F1F31E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364" y="1309131"/>
            <a:ext cx="8262366" cy="4659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8EECD-1BB1-234C-8356-BB030FED3632}"/>
              </a:ext>
            </a:extLst>
          </p:cNvPr>
          <p:cNvSpPr txBox="1"/>
          <p:nvPr/>
        </p:nvSpPr>
        <p:spPr>
          <a:xfrm>
            <a:off x="531340" y="4043499"/>
            <a:ext cx="1726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What does it take to make a good friend?</a:t>
            </a:r>
          </a:p>
        </p:txBody>
      </p:sp>
      <p:sp>
        <p:nvSpPr>
          <p:cNvPr id="8" name="Rectangl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6EFC70-274C-1744-8A89-1AB3236FB6D6}"/>
              </a:ext>
            </a:extLst>
          </p:cNvPr>
          <p:cNvSpPr/>
          <p:nvPr/>
        </p:nvSpPr>
        <p:spPr>
          <a:xfrm>
            <a:off x="10845114" y="332662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FF6B09-569E-814B-A5D7-4FEA4F28F1DA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1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200C8FF-6A19-814A-AC26-1619BF1EDD73}"/>
              </a:ext>
            </a:extLst>
          </p:cNvPr>
          <p:cNvSpPr/>
          <p:nvPr/>
        </p:nvSpPr>
        <p:spPr>
          <a:xfrm>
            <a:off x="4241561" y="5004274"/>
            <a:ext cx="3806296" cy="18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ACA9238-CEF8-A849-B260-92CDA96F30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65" y="2105349"/>
            <a:ext cx="3253951" cy="4424881"/>
          </a:xfrm>
          <a:prstGeom prst="rect">
            <a:avLst/>
          </a:prstGeom>
        </p:spPr>
      </p:pic>
      <p:pic>
        <p:nvPicPr>
          <p:cNvPr id="5" name="Picture 4" descr="A picture containing text, person&#10;&#10;Description automatically generated">
            <a:hlinkClick r:id="rId3" tooltip="Click Here"/>
            <a:extLst>
              <a:ext uri="{FF2B5EF4-FFF2-40B4-BE49-F238E27FC236}">
                <a16:creationId xmlns:a16="http://schemas.microsoft.com/office/drawing/2014/main" id="{68A5EEED-A9F5-2446-93B0-670125136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954" y="531064"/>
            <a:ext cx="2976435" cy="2158733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4DFD39-9256-664A-B8F3-A9BA4315DC34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text, pers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56BBC505-F4DD-2D43-A3F1-5608E1E0B8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116" y="2838486"/>
            <a:ext cx="2976435" cy="2165188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hlinkClick r:id="rId7"/>
            <a:extLst>
              <a:ext uri="{FF2B5EF4-FFF2-40B4-BE49-F238E27FC236}">
                <a16:creationId xmlns:a16="http://schemas.microsoft.com/office/drawing/2014/main" id="{DD978765-A55A-D144-AB7D-B89D905CAE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006" y="446693"/>
            <a:ext cx="2828542" cy="2165188"/>
          </a:xfrm>
          <a:prstGeom prst="rect">
            <a:avLst/>
          </a:prstGeom>
        </p:spPr>
      </p:pic>
      <p:pic>
        <p:nvPicPr>
          <p:cNvPr id="13" name="Picture 12" descr="A picture containing text, pers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92659B7B-5D6B-A846-83C9-95BF702032F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006" y="2514828"/>
            <a:ext cx="2976436" cy="2278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627ECE-7FBC-E74B-8DA9-EB5626319CE9}"/>
              </a:ext>
            </a:extLst>
          </p:cNvPr>
          <p:cNvSpPr/>
          <p:nvPr/>
        </p:nvSpPr>
        <p:spPr>
          <a:xfrm>
            <a:off x="4280535" y="5003674"/>
            <a:ext cx="3630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Professional Development Resource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ACA1B-C4B2-5E43-BAA5-6F301E6CC313}"/>
              </a:ext>
            </a:extLst>
          </p:cNvPr>
          <p:cNvSpPr txBox="1"/>
          <p:nvPr/>
        </p:nvSpPr>
        <p:spPr>
          <a:xfrm>
            <a:off x="5640734" y="5375375"/>
            <a:ext cx="2640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Imagine Project: Empowering Kids to Rise Above Drama, Trauma, and Stress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/>
              <a:t>by Dianne Maroney</a:t>
            </a:r>
          </a:p>
        </p:txBody>
      </p:sp>
      <p:pic>
        <p:nvPicPr>
          <p:cNvPr id="12" name="Picture 1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381E70-4C49-2C42-B93C-FAC9F20BE1D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937" y="5373006"/>
            <a:ext cx="852931" cy="1310986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D7DBEE68-5A57-A644-96E3-7AEE9A57F03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52" y="292439"/>
            <a:ext cx="1454602" cy="1662402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97CB375-F42B-6044-B797-53128E2B54E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0001" flipH="1">
            <a:off x="745530" y="675824"/>
            <a:ext cx="2484445" cy="12422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8179CF-E2C2-FD4C-ACE4-DBF27D5510CA}"/>
              </a:ext>
            </a:extLst>
          </p:cNvPr>
          <p:cNvSpPr txBox="1"/>
          <p:nvPr/>
        </p:nvSpPr>
        <p:spPr>
          <a:xfrm rot="1547230">
            <a:off x="1076426" y="1112269"/>
            <a:ext cx="173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teacher…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B33CA6-1F9C-6C44-990F-008E11E203C6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text, person, outdoor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8845BD75-8315-834B-B06F-E89B42EAD9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1075" y="4941832"/>
            <a:ext cx="2640936" cy="19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86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B578C-5EEC-D648-A4C9-744BD8ECEE21}"/>
              </a:ext>
            </a:extLst>
          </p:cNvPr>
          <p:cNvSpPr txBox="1"/>
          <p:nvPr/>
        </p:nvSpPr>
        <p:spPr>
          <a:xfrm>
            <a:off x="4064484" y="420128"/>
            <a:ext cx="318542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Play the </a:t>
            </a:r>
            <a:r>
              <a:rPr lang="en-US" sz="4000" b="1" dirty="0">
                <a:latin typeface="American Typewriter" panose="02090604020004020304" pitchFamily="18" charset="77"/>
              </a:rPr>
              <a:t>GRIT</a:t>
            </a:r>
            <a:r>
              <a:rPr lang="en-US" dirty="0">
                <a:latin typeface="American Typewriter" panose="02090604020004020304" pitchFamily="18" charset="77"/>
              </a:rPr>
              <a:t> Game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235D6-80AB-E94F-856C-B0A8316CBFB4}"/>
              </a:ext>
            </a:extLst>
          </p:cNvPr>
          <p:cNvSpPr txBox="1"/>
          <p:nvPr/>
        </p:nvSpPr>
        <p:spPr>
          <a:xfrm>
            <a:off x="481517" y="1338114"/>
            <a:ext cx="67683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What type of GRIT do you need in each of these situations? 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Physical?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Mental?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Emotional?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Social?</a:t>
            </a:r>
          </a:p>
        </p:txBody>
      </p:sp>
      <p:pic>
        <p:nvPicPr>
          <p:cNvPr id="6" name="Picture 5" descr="A picture containing text, person, different, same&#10;&#10;Description automatically generated">
            <a:extLst>
              <a:ext uri="{FF2B5EF4-FFF2-40B4-BE49-F238E27FC236}">
                <a16:creationId xmlns:a16="http://schemas.microsoft.com/office/drawing/2014/main" id="{4829B952-EFC3-7C42-80A1-F7A006D49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00" y="1908899"/>
            <a:ext cx="9347721" cy="3778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14F923-A0D7-A04E-8A8F-1C3C59E9A321}"/>
              </a:ext>
            </a:extLst>
          </p:cNvPr>
          <p:cNvSpPr txBox="1"/>
          <p:nvPr/>
        </p:nvSpPr>
        <p:spPr>
          <a:xfrm>
            <a:off x="395416" y="3488561"/>
            <a:ext cx="17968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</a:t>
            </a:r>
            <a:r>
              <a:rPr lang="en-US" dirty="0">
                <a:hlinkClick r:id="rId3"/>
              </a:rPr>
              <a:t>Malala’s Magic Pencil </a:t>
            </a:r>
            <a:r>
              <a:rPr lang="en-US" dirty="0"/>
              <a:t>by Malala Yousafzai </a:t>
            </a:r>
          </a:p>
          <a:p>
            <a:r>
              <a:rPr lang="en-US" dirty="0"/>
              <a:t>*How does Malala use all four types of grit in her life?</a:t>
            </a:r>
          </a:p>
        </p:txBody>
      </p:sp>
      <p:sp>
        <p:nvSpPr>
          <p:cNvPr id="9" name="Rectangl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16ECE6E-9E85-EC4F-8A76-A2A52D90E37D}"/>
              </a:ext>
            </a:extLst>
          </p:cNvPr>
          <p:cNvSpPr/>
          <p:nvPr/>
        </p:nvSpPr>
        <p:spPr>
          <a:xfrm>
            <a:off x="10981038" y="323147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99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E65E55E-AFC6-3A46-8994-E0C2332624C0}"/>
              </a:ext>
            </a:extLst>
          </p:cNvPr>
          <p:cNvSpPr/>
          <p:nvPr/>
        </p:nvSpPr>
        <p:spPr>
          <a:xfrm>
            <a:off x="0" y="4780750"/>
            <a:ext cx="3865218" cy="207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B7D2111-26A2-DE42-9F3B-BD78938CA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76" y="1952237"/>
            <a:ext cx="2018667" cy="275826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F7542D9-77B4-CF4E-8AD4-8D30B2455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73" y="98250"/>
            <a:ext cx="1454602" cy="1662402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43CD1-363E-6D4D-9C96-121B39A6E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0001" flipH="1">
            <a:off x="422752" y="489020"/>
            <a:ext cx="2484445" cy="1242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500756-661A-954B-96DB-42E54491B1F9}"/>
              </a:ext>
            </a:extLst>
          </p:cNvPr>
          <p:cNvSpPr txBox="1"/>
          <p:nvPr/>
        </p:nvSpPr>
        <p:spPr>
          <a:xfrm rot="1547230">
            <a:off x="753647" y="918080"/>
            <a:ext cx="173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teacher…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A41FF-7421-174E-9AFA-DDD50CFDCF10}"/>
              </a:ext>
            </a:extLst>
          </p:cNvPr>
          <p:cNvSpPr txBox="1"/>
          <p:nvPr/>
        </p:nvSpPr>
        <p:spPr>
          <a:xfrm>
            <a:off x="71053" y="4780750"/>
            <a:ext cx="325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Professional Development Resource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19EED-6870-2749-9413-919969D7997A}"/>
              </a:ext>
            </a:extLst>
          </p:cNvPr>
          <p:cNvSpPr txBox="1"/>
          <p:nvPr/>
        </p:nvSpPr>
        <p:spPr>
          <a:xfrm>
            <a:off x="1411853" y="5162111"/>
            <a:ext cx="24533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Download The Feeling Wheel:</a:t>
            </a:r>
          </a:p>
          <a:p>
            <a:r>
              <a:rPr lang="en-US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https://ytp.uoregon.edu/sites/ytp2.uoregon.edu/files/Feelings%20Wheel%20in%20PDF.pdf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8B3CB9C-5129-824D-9C06-E9BE9A6E25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1" y="5049056"/>
            <a:ext cx="1304022" cy="1738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DDEF38-FC6D-3E40-A8BF-658C82EC97C8}"/>
              </a:ext>
            </a:extLst>
          </p:cNvPr>
          <p:cNvSpPr txBox="1"/>
          <p:nvPr/>
        </p:nvSpPr>
        <p:spPr>
          <a:xfrm>
            <a:off x="3991298" y="1760652"/>
            <a:ext cx="73226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Imagine coming to school with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strong emotions </a:t>
            </a:r>
            <a:r>
              <a:rPr lang="en-US" dirty="0">
                <a:latin typeface="American Typewriter" panose="02090604020004020304" pitchFamily="18" charset="77"/>
              </a:rPr>
              <a:t>flowing through 	your mind and body.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knowing that you are feeling something but </a:t>
            </a:r>
            <a:r>
              <a:rPr lang="en-US" dirty="0">
                <a:solidFill>
                  <a:srgbClr val="FFC000"/>
                </a:solidFill>
                <a:latin typeface="American Typewriter" panose="02090604020004020304" pitchFamily="18" charset="77"/>
              </a:rPr>
              <a:t>not knowing </a:t>
            </a:r>
            <a:r>
              <a:rPr lang="en-US" dirty="0">
                <a:latin typeface="American Typewriter" panose="02090604020004020304" pitchFamily="18" charset="77"/>
              </a:rPr>
              <a:t>	how to describe it.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a tool that can help you </a:t>
            </a:r>
            <a:r>
              <a:rPr lang="en-US" dirty="0">
                <a:solidFill>
                  <a:srgbClr val="00B050"/>
                </a:solidFill>
                <a:latin typeface="American Typewriter" panose="02090604020004020304" pitchFamily="18" charset="77"/>
              </a:rPr>
              <a:t>provide words </a:t>
            </a:r>
            <a:r>
              <a:rPr lang="en-US" dirty="0">
                <a:latin typeface="American Typewriter" panose="02090604020004020304" pitchFamily="18" charset="77"/>
              </a:rPr>
              <a:t>for your 	emotions.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</a:t>
            </a:r>
            <a:r>
              <a:rPr lang="en-US" dirty="0">
                <a:solidFill>
                  <a:srgbClr val="00B0F0"/>
                </a:solidFill>
                <a:latin typeface="American Typewriter" panose="02090604020004020304" pitchFamily="18" charset="77"/>
              </a:rPr>
              <a:t>the Feeling Wheel </a:t>
            </a:r>
            <a:r>
              <a:rPr lang="en-US" dirty="0">
                <a:latin typeface="American Typewriter" panose="02090604020004020304" pitchFamily="18" charset="77"/>
              </a:rPr>
              <a:t>expanding your students’ vocabulary 	as they explore their feelings through </a:t>
            </a:r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The Imagine 	Project.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learning to expand the feeling words into descriptions 	that </a:t>
            </a:r>
            <a:r>
              <a:rPr lang="en-US" dirty="0">
                <a:solidFill>
                  <a:srgbClr val="7030A0"/>
                </a:solidFill>
                <a:latin typeface="American Typewriter" panose="02090604020004020304" pitchFamily="18" charset="77"/>
              </a:rPr>
              <a:t>show what it is like </a:t>
            </a:r>
            <a:r>
              <a:rPr lang="en-US" dirty="0">
                <a:latin typeface="American Typewriter" panose="02090604020004020304" pitchFamily="18" charset="77"/>
              </a:rPr>
              <a:t>to experience that emotion.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helping students </a:t>
            </a:r>
            <a:r>
              <a:rPr lang="en-US" dirty="0">
                <a:solidFill>
                  <a:srgbClr val="00B0F0"/>
                </a:solidFill>
                <a:latin typeface="American Typewriter" panose="02090604020004020304" pitchFamily="18" charset="77"/>
              </a:rPr>
              <a:t>expand their understanding </a:t>
            </a:r>
            <a:r>
              <a:rPr lang="en-US" dirty="0">
                <a:latin typeface="American Typewriter" panose="02090604020004020304" pitchFamily="18" charset="77"/>
              </a:rPr>
              <a:t>of what 	they are feeling and what feelings they see in others. 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using the Feeling Wheel to not only explore personal 	emotions but to also explore the character traits of 	fictional and historical characters </a:t>
            </a:r>
            <a:r>
              <a:rPr lang="en-US" dirty="0">
                <a:solidFill>
                  <a:srgbClr val="92D050"/>
                </a:solidFill>
                <a:latin typeface="American Typewriter" panose="02090604020004020304" pitchFamily="18" charset="77"/>
              </a:rPr>
              <a:t>throughout the 	curriculum.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1FEE7-C2EF-AF41-BEBB-07BC23CA10FD}"/>
              </a:ext>
            </a:extLst>
          </p:cNvPr>
          <p:cNvSpPr txBox="1"/>
          <p:nvPr/>
        </p:nvSpPr>
        <p:spPr>
          <a:xfrm>
            <a:off x="3405352" y="746234"/>
            <a:ext cx="832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Exploring Emotions and The Imagine Project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461E65-29B9-D044-8B48-788EA9CA228C}"/>
              </a:ext>
            </a:extLst>
          </p:cNvPr>
          <p:cNvSpPr/>
          <p:nvPr/>
        </p:nvSpPr>
        <p:spPr>
          <a:xfrm>
            <a:off x="11198876" y="5979406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22E2D37-5416-CD4C-96E0-91EFFE771F6C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75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50358-7199-FC42-88BF-52A3CA7CB86D}"/>
              </a:ext>
            </a:extLst>
          </p:cNvPr>
          <p:cNvSpPr txBox="1"/>
          <p:nvPr/>
        </p:nvSpPr>
        <p:spPr>
          <a:xfrm>
            <a:off x="2751634" y="719621"/>
            <a:ext cx="488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SHOW</a:t>
            </a:r>
            <a:r>
              <a:rPr lang="en-US" sz="4800" dirty="0"/>
              <a:t> </a:t>
            </a:r>
            <a:r>
              <a:rPr lang="en-US" dirty="0"/>
              <a:t> </a:t>
            </a:r>
            <a: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  <a:t>don’t tell  </a:t>
            </a:r>
            <a:r>
              <a:rPr lang="en-US" sz="2800" b="1" dirty="0"/>
              <a:t>EMOTIONS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66798-2268-614D-9681-58F099A3D7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64" y="96270"/>
            <a:ext cx="3995172" cy="2571892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7AA61E0-1BFE-2348-8F02-FD52F1421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860" y="1692876"/>
            <a:ext cx="4683903" cy="4707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169992-AD76-5E4C-94AA-EB7D15DF82DF}"/>
              </a:ext>
            </a:extLst>
          </p:cNvPr>
          <p:cNvSpPr txBox="1"/>
          <p:nvPr/>
        </p:nvSpPr>
        <p:spPr>
          <a:xfrm>
            <a:off x="724237" y="2047320"/>
            <a:ext cx="381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Step 1</a:t>
            </a:r>
            <a:r>
              <a:rPr lang="en-US" dirty="0">
                <a:latin typeface="American Typewriter" panose="02090604020004020304" pitchFamily="18" charset="77"/>
              </a:rPr>
              <a:t>. Identify a challenging experience.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F946A-2F45-E54F-AB2F-5633EA56702F}"/>
              </a:ext>
            </a:extLst>
          </p:cNvPr>
          <p:cNvSpPr txBox="1"/>
          <p:nvPr/>
        </p:nvSpPr>
        <p:spPr>
          <a:xfrm>
            <a:off x="1373585" y="3667978"/>
            <a:ext cx="521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“A time when I felt sad/scared/worried was __________.” “I felt this way because ____________.” 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DB42F80-2C8C-2D4F-A0D0-9EFF844C5F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7" y="2773382"/>
            <a:ext cx="1354456" cy="2104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D6F445-4C5A-6D49-995A-D58C4F9196FC}"/>
              </a:ext>
            </a:extLst>
          </p:cNvPr>
          <p:cNvSpPr txBox="1"/>
          <p:nvPr/>
        </p:nvSpPr>
        <p:spPr>
          <a:xfrm>
            <a:off x="3044541" y="2889301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Generate ideas as a class.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4A453-495E-F441-B808-8659C15A4813}"/>
              </a:ext>
            </a:extLst>
          </p:cNvPr>
          <p:cNvSpPr txBox="1"/>
          <p:nvPr/>
        </p:nvSpPr>
        <p:spPr>
          <a:xfrm>
            <a:off x="756851" y="5106452"/>
            <a:ext cx="586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 “How did this make me feel? Name the emotion.”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3D97B-ABA0-8E42-8A13-A305C9B5D3C0}"/>
              </a:ext>
            </a:extLst>
          </p:cNvPr>
          <p:cNvSpPr txBox="1"/>
          <p:nvPr/>
        </p:nvSpPr>
        <p:spPr>
          <a:xfrm>
            <a:off x="2117640" y="5990928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Collect emotions as a class. </a:t>
            </a:r>
          </a:p>
        </p:txBody>
      </p:sp>
      <p:sp>
        <p:nvSpPr>
          <p:cNvPr id="13" name="Rectangl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6491E4F-F77C-3D4D-BB95-8BB08140BB9B}"/>
              </a:ext>
            </a:extLst>
          </p:cNvPr>
          <p:cNvSpPr/>
          <p:nvPr/>
        </p:nvSpPr>
        <p:spPr>
          <a:xfrm>
            <a:off x="10981038" y="323147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7E4C40-7EB7-3641-8A63-0389BC624CFB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83A5342-1B29-D94F-9324-BE0DFE6BB75A}"/>
              </a:ext>
            </a:extLst>
          </p:cNvPr>
          <p:cNvSpPr/>
          <p:nvPr/>
        </p:nvSpPr>
        <p:spPr>
          <a:xfrm rot="18406362">
            <a:off x="2543508" y="2548851"/>
            <a:ext cx="389158" cy="528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9E3F173E-78C4-C742-8231-F2A097FC8690}"/>
              </a:ext>
            </a:extLst>
          </p:cNvPr>
          <p:cNvSpPr/>
          <p:nvPr/>
        </p:nvSpPr>
        <p:spPr>
          <a:xfrm rot="2414216">
            <a:off x="5294376" y="3243614"/>
            <a:ext cx="389158" cy="528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B562CB6-70C1-6046-9A43-AAD425C59F9B}"/>
              </a:ext>
            </a:extLst>
          </p:cNvPr>
          <p:cNvSpPr/>
          <p:nvPr/>
        </p:nvSpPr>
        <p:spPr>
          <a:xfrm rot="18406362">
            <a:off x="1617628" y="4562661"/>
            <a:ext cx="389158" cy="528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40CDFB61-C3E9-1F4A-B5D2-A81B472A8E70}"/>
              </a:ext>
            </a:extLst>
          </p:cNvPr>
          <p:cNvSpPr/>
          <p:nvPr/>
        </p:nvSpPr>
        <p:spPr>
          <a:xfrm>
            <a:off x="3410758" y="5508439"/>
            <a:ext cx="389158" cy="528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93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50358-7199-FC42-88BF-52A3CA7CB86D}"/>
              </a:ext>
            </a:extLst>
          </p:cNvPr>
          <p:cNvSpPr txBox="1"/>
          <p:nvPr/>
        </p:nvSpPr>
        <p:spPr>
          <a:xfrm>
            <a:off x="3573819" y="615537"/>
            <a:ext cx="4832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SHOW</a:t>
            </a:r>
            <a:r>
              <a:rPr lang="en-US" sz="4800" dirty="0"/>
              <a:t> </a:t>
            </a:r>
            <a:r>
              <a:rPr lang="en-US" dirty="0"/>
              <a:t> </a:t>
            </a:r>
            <a: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  <a:t>don’t tell  </a:t>
            </a:r>
            <a:r>
              <a:rPr lang="en-US" sz="2800" b="1" dirty="0"/>
              <a:t>EMOTIONS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66798-2268-614D-9681-58F099A3D7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252" y="10510"/>
            <a:ext cx="3830593" cy="246594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D24F0CF-5FE7-8947-AE2B-3AB5B8801C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240" y="1884774"/>
            <a:ext cx="4708490" cy="4732637"/>
          </a:xfrm>
          <a:prstGeom prst="rect">
            <a:avLst/>
          </a:prstGeom>
        </p:spPr>
      </p:pic>
      <p:sp>
        <p:nvSpPr>
          <p:cNvPr id="6" name="Rectangl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4B7C1A0-2FFB-F243-ADCB-E58D921B9E3E}"/>
              </a:ext>
            </a:extLst>
          </p:cNvPr>
          <p:cNvSpPr/>
          <p:nvPr/>
        </p:nvSpPr>
        <p:spPr>
          <a:xfrm>
            <a:off x="10981038" y="323147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38005-4DCF-B542-9AED-BF67A03E6CDD}"/>
              </a:ext>
            </a:extLst>
          </p:cNvPr>
          <p:cNvSpPr txBox="1"/>
          <p:nvPr/>
        </p:nvSpPr>
        <p:spPr>
          <a:xfrm>
            <a:off x="2376865" y="2096612"/>
            <a:ext cx="426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Step 2</a:t>
            </a:r>
            <a:r>
              <a:rPr lang="en-US" dirty="0">
                <a:latin typeface="American Typewriter" panose="02090604020004020304" pitchFamily="18" charset="77"/>
              </a:rPr>
              <a:t>: Model “Showing, Not Telling.”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69C9A-A54D-454F-9DF9-0D9DD0CCE6F7}"/>
              </a:ext>
            </a:extLst>
          </p:cNvPr>
          <p:cNvSpPr txBox="1"/>
          <p:nvPr/>
        </p:nvSpPr>
        <p:spPr>
          <a:xfrm>
            <a:off x="2151853" y="2761254"/>
            <a:ext cx="53381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*What does your face look like when you’re feeling ________________?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*What does your body do when you’re feeling ______________________? 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*What do you say when you’re feeling _____________________________?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*Where do you go when you’re feeling this way? Describe the setting or draw it.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B1E80-26FA-F049-8073-79510A824098}"/>
              </a:ext>
            </a:extLst>
          </p:cNvPr>
          <p:cNvSpPr txBox="1"/>
          <p:nvPr/>
        </p:nvSpPr>
        <p:spPr>
          <a:xfrm>
            <a:off x="2453528" y="6060815"/>
            <a:ext cx="364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Practice with different feelings.</a:t>
            </a: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6F0F04B8-5735-4D48-881E-BA52D03A46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63" y="3429000"/>
            <a:ext cx="1178410" cy="117841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0BD1FFE-0F44-D147-8A87-5D7D6A7A59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66" y="4890433"/>
            <a:ext cx="1261204" cy="1261204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CD190BE4-FBEC-DA42-87C8-5A315AA908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63" y="1884774"/>
            <a:ext cx="1261203" cy="12612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F3572F-9116-414E-81E8-20D633379017}"/>
              </a:ext>
            </a:extLst>
          </p:cNvPr>
          <p:cNvSpPr/>
          <p:nvPr/>
        </p:nvSpPr>
        <p:spPr>
          <a:xfrm>
            <a:off x="11198876" y="5979406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51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50358-7199-FC42-88BF-52A3CA7CB86D}"/>
              </a:ext>
            </a:extLst>
          </p:cNvPr>
          <p:cNvSpPr txBox="1"/>
          <p:nvPr/>
        </p:nvSpPr>
        <p:spPr>
          <a:xfrm>
            <a:off x="939114" y="605481"/>
            <a:ext cx="4832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SHOW</a:t>
            </a:r>
            <a:r>
              <a:rPr lang="en-US" sz="4800" dirty="0"/>
              <a:t> </a:t>
            </a:r>
            <a:r>
              <a:rPr lang="en-US" dirty="0"/>
              <a:t> </a:t>
            </a:r>
            <a: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  <a:t>don’t tell  </a:t>
            </a:r>
            <a:r>
              <a:rPr lang="en-US" sz="2800" b="1" dirty="0"/>
              <a:t>EMOTIONS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66798-2268-614D-9681-58F099A3D7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03" y="0"/>
            <a:ext cx="3830593" cy="2465944"/>
          </a:xfrm>
          <a:prstGeom prst="rect">
            <a:avLst/>
          </a:prstGeom>
        </p:spPr>
      </p:pic>
      <p:sp>
        <p:nvSpPr>
          <p:cNvPr id="6" name="Rectangl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FE2C5FD-F0A3-B142-B719-4266FA20380E}"/>
              </a:ext>
            </a:extLst>
          </p:cNvPr>
          <p:cNvSpPr/>
          <p:nvPr/>
        </p:nvSpPr>
        <p:spPr>
          <a:xfrm>
            <a:off x="10981038" y="323147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9042B-4867-5240-BE09-393FB0F97D7F}"/>
              </a:ext>
            </a:extLst>
          </p:cNvPr>
          <p:cNvSpPr txBox="1"/>
          <p:nvPr/>
        </p:nvSpPr>
        <p:spPr>
          <a:xfrm>
            <a:off x="939114" y="2611345"/>
            <a:ext cx="484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Step 3</a:t>
            </a:r>
            <a:r>
              <a:rPr lang="en-US" dirty="0">
                <a:latin typeface="American Typewriter" panose="02090604020004020304" pitchFamily="18" charset="77"/>
              </a:rPr>
              <a:t>. Transfer ideas to an imagine story.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16408-CEEB-B94D-BE69-169B704C2EFC}"/>
              </a:ext>
            </a:extLst>
          </p:cNvPr>
          <p:cNvSpPr txBox="1"/>
          <p:nvPr/>
        </p:nvSpPr>
        <p:spPr>
          <a:xfrm>
            <a:off x="939114" y="3429000"/>
            <a:ext cx="4943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Emotion: </a:t>
            </a:r>
            <a:r>
              <a:rPr lang="en-US" dirty="0">
                <a:latin typeface="American Typewriter" panose="02090604020004020304" pitchFamily="18" charset="77"/>
              </a:rPr>
              <a:t>Sad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Face: </a:t>
            </a:r>
            <a:r>
              <a:rPr lang="en-US" dirty="0">
                <a:latin typeface="American Typewriter" panose="02090604020004020304" pitchFamily="18" charset="77"/>
              </a:rPr>
              <a:t>Tears rolled down my red cheeks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Body: </a:t>
            </a:r>
            <a:r>
              <a:rPr lang="en-US" dirty="0">
                <a:latin typeface="American Typewriter" panose="02090604020004020304" pitchFamily="18" charset="77"/>
              </a:rPr>
              <a:t>My shoulders slumped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Say: </a:t>
            </a:r>
            <a:r>
              <a:rPr lang="en-US" dirty="0">
                <a:latin typeface="American Typewriter" panose="02090604020004020304" pitchFamily="18" charset="77"/>
              </a:rPr>
              <a:t>Why are they so mean?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Where: </a:t>
            </a:r>
            <a:r>
              <a:rPr lang="en-US" dirty="0">
                <a:latin typeface="American Typewriter" panose="02090604020004020304" pitchFamily="18" charset="77"/>
              </a:rPr>
              <a:t>I like to lie on my bed and snuggle beneath my blue and white blanket grasping my brown teddy bear, Mr. Cuddles.</a:t>
            </a:r>
          </a:p>
          <a:p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1B338-CA54-3341-B152-1F37B89B2BF0}"/>
              </a:ext>
            </a:extLst>
          </p:cNvPr>
          <p:cNvSpPr txBox="1"/>
          <p:nvPr/>
        </p:nvSpPr>
        <p:spPr>
          <a:xfrm>
            <a:off x="6588870" y="940379"/>
            <a:ext cx="3937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This may transfer to the imagine story like this: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F0C3C5-104D-8243-B996-474781EB8A2F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708CAFBB-264A-CE4C-B10B-26AD0924C74E}"/>
              </a:ext>
            </a:extLst>
          </p:cNvPr>
          <p:cNvSpPr/>
          <p:nvPr/>
        </p:nvSpPr>
        <p:spPr>
          <a:xfrm>
            <a:off x="5486401" y="36709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A1320-2D7F-684E-B68E-E807AD096EFA}"/>
              </a:ext>
            </a:extLst>
          </p:cNvPr>
          <p:cNvSpPr/>
          <p:nvPr/>
        </p:nvSpPr>
        <p:spPr>
          <a:xfrm>
            <a:off x="6588870" y="1815738"/>
            <a:ext cx="3937686" cy="3997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merican Typewriter" panose="02090604020004020304" pitchFamily="18" charset="77"/>
            </a:endParaRPr>
          </a:p>
          <a:p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the bullies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their laughter as you walk past them Imagine the sadness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Imagine </a:t>
            </a:r>
            <a:r>
              <a:rPr lang="en-US" dirty="0">
                <a:latin typeface="American Typewriter" panose="02090604020004020304" pitchFamily="18" charset="77"/>
              </a:rPr>
              <a:t>the tears rolling down your red cheeks Imagine your shoulders slumping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asking, “Why are they so mean?”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lying on your bed snuggling beneath your blue and white blanket Imagine grasping your only friend--Mr. Cuddles, your favorite stuffed animal.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5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550E10D-7FF2-914D-994F-BA66EDE24836}"/>
              </a:ext>
            </a:extLst>
          </p:cNvPr>
          <p:cNvSpPr/>
          <p:nvPr/>
        </p:nvSpPr>
        <p:spPr>
          <a:xfrm>
            <a:off x="11292751" y="136018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1207AF-CF67-664A-899F-DF01A2458F1B}"/>
              </a:ext>
            </a:extLst>
          </p:cNvPr>
          <p:cNvSpPr/>
          <p:nvPr/>
        </p:nvSpPr>
        <p:spPr>
          <a:xfrm>
            <a:off x="279323" y="1960912"/>
            <a:ext cx="2357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Step 4</a:t>
            </a:r>
            <a:r>
              <a:rPr lang="en-US" dirty="0">
                <a:latin typeface="American Typewriter" panose="02090604020004020304" pitchFamily="18" charset="77"/>
              </a:rPr>
              <a:t>: Action Plan: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B7B72-9492-C94A-9DB7-BE7DF056AB6A}"/>
              </a:ext>
            </a:extLst>
          </p:cNvPr>
          <p:cNvSpPr txBox="1"/>
          <p:nvPr/>
        </p:nvSpPr>
        <p:spPr>
          <a:xfrm>
            <a:off x="3093279" y="599887"/>
            <a:ext cx="4832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SHOW</a:t>
            </a:r>
            <a:r>
              <a:rPr lang="en-US" sz="4800" dirty="0"/>
              <a:t> </a:t>
            </a:r>
            <a:r>
              <a:rPr lang="en-US" dirty="0"/>
              <a:t> </a:t>
            </a:r>
            <a: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  <a:t>don’t tell  </a:t>
            </a:r>
            <a:r>
              <a:rPr lang="en-US" sz="2800" b="1" dirty="0"/>
              <a:t>EMOTIONS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EEC40-4542-3142-9752-F6F7AE2A15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537" y="32644"/>
            <a:ext cx="3830593" cy="2465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34A6B1-4F27-514B-921F-0EAB1D0E9557}"/>
              </a:ext>
            </a:extLst>
          </p:cNvPr>
          <p:cNvSpPr txBox="1"/>
          <p:nvPr/>
        </p:nvSpPr>
        <p:spPr>
          <a:xfrm>
            <a:off x="248466" y="2498588"/>
            <a:ext cx="29533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*How did you show grit and resilience? (Ask students to review ways to show resilience)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*What can you do to make yourself feel better? 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*What is your solution?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Your hopes?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73EC6-E197-564C-9F9E-13A664E0CB46}"/>
              </a:ext>
            </a:extLst>
          </p:cNvPr>
          <p:cNvSpPr txBox="1"/>
          <p:nvPr/>
        </p:nvSpPr>
        <p:spPr>
          <a:xfrm>
            <a:off x="3766174" y="2598003"/>
            <a:ext cx="32127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How did this action plan change your feelings?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Name the emotion.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SHOW IT!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FACE: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BODY: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SAY/THINK: 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SETTING: </a:t>
            </a:r>
            <a:r>
              <a:rPr lang="en-US" dirty="0">
                <a:latin typeface="American Typewriter" panose="02090604020004020304" pitchFamily="18" charset="77"/>
              </a:rPr>
              <a:t>Where do you go when you’re feeling this way? Describe the setting or draw it.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D21D2-ECFA-0140-9FC9-644A28FAA8D3}"/>
              </a:ext>
            </a:extLst>
          </p:cNvPr>
          <p:cNvSpPr txBox="1"/>
          <p:nvPr/>
        </p:nvSpPr>
        <p:spPr>
          <a:xfrm>
            <a:off x="7302844" y="3429000"/>
            <a:ext cx="2298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Now continue your </a:t>
            </a:r>
            <a:r>
              <a:rPr lang="en-US" b="1" dirty="0">
                <a:latin typeface="American Typewriter" panose="02090604020004020304" pitchFamily="18" charset="77"/>
              </a:rPr>
              <a:t>Imagine Story</a:t>
            </a:r>
            <a:r>
              <a:rPr lang="en-US" dirty="0">
                <a:latin typeface="American Typewriter" panose="02090604020004020304" pitchFamily="18" charset="77"/>
              </a:rPr>
              <a:t>,  but focus on resilience and the positive emotions. 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F0C3D97-F4A9-D44C-9F51-A15300F2AF32}"/>
              </a:ext>
            </a:extLst>
          </p:cNvPr>
          <p:cNvSpPr/>
          <p:nvPr/>
        </p:nvSpPr>
        <p:spPr>
          <a:xfrm>
            <a:off x="2700166" y="35951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00C76E4-AECF-2041-8A7A-3BF8B22C682D}"/>
              </a:ext>
            </a:extLst>
          </p:cNvPr>
          <p:cNvSpPr/>
          <p:nvPr/>
        </p:nvSpPr>
        <p:spPr>
          <a:xfrm>
            <a:off x="6162479" y="3648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A477E-05C0-2E49-B586-AC6C1409E862}"/>
              </a:ext>
            </a:extLst>
          </p:cNvPr>
          <p:cNvSpPr/>
          <p:nvPr/>
        </p:nvSpPr>
        <p:spPr>
          <a:xfrm>
            <a:off x="9601201" y="842759"/>
            <a:ext cx="2158205" cy="587922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making new friends. </a:t>
            </a:r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a smile spreading across your face.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standing tall knowing you’re not alone. </a:t>
            </a:r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saying, “Mom! I’ve made new friends!”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playing with your new friends on the playground. </a:t>
            </a:r>
            <a:r>
              <a:rPr lang="en-US" b="1" dirty="0">
                <a:latin typeface="American Typewriter" panose="02090604020004020304" pitchFamily="18" charset="77"/>
              </a:rPr>
              <a:t>Imagine</a:t>
            </a:r>
            <a:r>
              <a:rPr lang="en-US" dirty="0">
                <a:latin typeface="American Typewriter" panose="02090604020004020304" pitchFamily="18" charset="77"/>
              </a:rPr>
              <a:t> slipping down the slide laughing like a hyena.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3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0B8021-9C2F-7947-8761-DA4930C9BCE5}"/>
              </a:ext>
            </a:extLst>
          </p:cNvPr>
          <p:cNvSpPr/>
          <p:nvPr/>
        </p:nvSpPr>
        <p:spPr>
          <a:xfrm>
            <a:off x="71053" y="4780750"/>
            <a:ext cx="3341130" cy="207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D88922B-7D58-A845-AE05-68E89F182B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76" y="1952237"/>
            <a:ext cx="2018667" cy="275826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F952AB5B-6F19-134F-AD34-FFA652EF8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73" y="98250"/>
            <a:ext cx="1454602" cy="1662402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ECB314-5DB1-3B45-ACE5-F14B38136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0001" flipH="1">
            <a:off x="422752" y="489020"/>
            <a:ext cx="2484445" cy="1242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C425B5-4307-0B4C-9757-8A118D3D8C38}"/>
              </a:ext>
            </a:extLst>
          </p:cNvPr>
          <p:cNvSpPr txBox="1"/>
          <p:nvPr/>
        </p:nvSpPr>
        <p:spPr>
          <a:xfrm rot="1547230">
            <a:off x="753647" y="918080"/>
            <a:ext cx="173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teacher…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37C9A-F7FF-4E47-84A9-7950017A2284}"/>
              </a:ext>
            </a:extLst>
          </p:cNvPr>
          <p:cNvSpPr txBox="1"/>
          <p:nvPr/>
        </p:nvSpPr>
        <p:spPr>
          <a:xfrm>
            <a:off x="71053" y="4780750"/>
            <a:ext cx="325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Professional Development Resource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282B4-CC73-C348-84DE-FD447722A91C}"/>
              </a:ext>
            </a:extLst>
          </p:cNvPr>
          <p:cNvSpPr txBox="1"/>
          <p:nvPr/>
        </p:nvSpPr>
        <p:spPr>
          <a:xfrm>
            <a:off x="3329753" y="759770"/>
            <a:ext cx="7742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The Design Cycle and The Imagine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241F6-A5B7-D141-800B-EBE474DF05AC}"/>
              </a:ext>
            </a:extLst>
          </p:cNvPr>
          <p:cNvSpPr txBox="1"/>
          <p:nvPr/>
        </p:nvSpPr>
        <p:spPr>
          <a:xfrm>
            <a:off x="3696788" y="1647030"/>
            <a:ext cx="72760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Imagine your students applying The Imagine Project to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design 	creative projects</a:t>
            </a:r>
            <a:r>
              <a:rPr lang="en-US" dirty="0">
                <a:latin typeface="American Typewriter" panose="02090604020004020304" pitchFamily="18" charset="77"/>
              </a:rPr>
              <a:t> that make their world a better place.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identifying a personal, classroom, school, or worldwide 	</a:t>
            </a:r>
            <a:r>
              <a:rPr lang="en-US" dirty="0">
                <a:solidFill>
                  <a:srgbClr val="FFC000"/>
                </a:solidFill>
                <a:latin typeface="American Typewriter" panose="02090604020004020304" pitchFamily="18" charset="77"/>
              </a:rPr>
              <a:t>problem to be solved 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</a:t>
            </a:r>
            <a:r>
              <a:rPr lang="en-US" dirty="0">
                <a:solidFill>
                  <a:srgbClr val="00B050"/>
                </a:solidFill>
                <a:latin typeface="American Typewriter" panose="02090604020004020304" pitchFamily="18" charset="77"/>
              </a:rPr>
              <a:t>exploring that problem </a:t>
            </a:r>
            <a:r>
              <a:rPr lang="en-US" dirty="0">
                <a:latin typeface="American Typewriter" panose="02090604020004020304" pitchFamily="18" charset="77"/>
              </a:rPr>
              <a:t>and processing your feelings 	about it through an Imagine Story.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your students </a:t>
            </a:r>
            <a:r>
              <a:rPr lang="en-US" dirty="0">
                <a:solidFill>
                  <a:srgbClr val="0070C0"/>
                </a:solidFill>
                <a:latin typeface="American Typewriter" panose="02090604020004020304" pitchFamily="18" charset="77"/>
              </a:rPr>
              <a:t>asking questions and researching </a:t>
            </a:r>
            <a:r>
              <a:rPr lang="en-US" dirty="0">
                <a:latin typeface="American Typewriter" panose="02090604020004020304" pitchFamily="18" charset="77"/>
              </a:rPr>
              <a:t>	everything they can about their problems.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the </a:t>
            </a:r>
            <a:r>
              <a:rPr lang="en-US" dirty="0">
                <a:solidFill>
                  <a:srgbClr val="7030A0"/>
                </a:solidFill>
                <a:latin typeface="American Typewriter" panose="02090604020004020304" pitchFamily="18" charset="77"/>
              </a:rPr>
              <a:t>hopeful turn </a:t>
            </a:r>
            <a:r>
              <a:rPr lang="en-US" dirty="0">
                <a:latin typeface="American Typewriter" panose="02090604020004020304" pitchFamily="18" charset="77"/>
              </a:rPr>
              <a:t>in your Imagine Story becomes the 	solution for your problem.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your students designing tangible, actionable solutions 	and </a:t>
            </a:r>
            <a:r>
              <a:rPr lang="en-US" dirty="0">
                <a:solidFill>
                  <a:srgbClr val="92D050"/>
                </a:solidFill>
                <a:latin typeface="American Typewriter" panose="02090604020004020304" pitchFamily="18" charset="77"/>
              </a:rPr>
              <a:t>presenting them to the world</a:t>
            </a:r>
            <a:r>
              <a:rPr lang="en-US" dirty="0">
                <a:latin typeface="American Typewriter" panose="02090604020004020304" pitchFamily="18" charset="77"/>
              </a:rPr>
              <a:t>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Imagine all the Imagine Stories your children write are 	examples of </a:t>
            </a:r>
            <a:r>
              <a:rPr lang="en-US" dirty="0">
                <a:solidFill>
                  <a:srgbClr val="C00000"/>
                </a:solidFill>
                <a:latin typeface="American Typewriter" panose="02090604020004020304" pitchFamily="18" charset="77"/>
              </a:rPr>
              <a:t>hope waiting to be launched</a:t>
            </a:r>
            <a:r>
              <a:rPr lang="en-US" dirty="0">
                <a:latin typeface="American Typewriter" panose="02090604020004020304" pitchFamily="18" charset="77"/>
              </a:rPr>
              <a:t>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07382-AFB0-9443-95BF-BB14BF76F762}"/>
              </a:ext>
            </a:extLst>
          </p:cNvPr>
          <p:cNvSpPr txBox="1"/>
          <p:nvPr/>
        </p:nvSpPr>
        <p:spPr>
          <a:xfrm>
            <a:off x="1622571" y="5109757"/>
            <a:ext cx="17896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Launch: Using Design Thinking to Boost Creativity and Bring Out the Maker in Every Student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/>
              <a:t>by John Spencer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A10F2123-6EBD-844C-9204-4F98B6BA8D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46" y="5222659"/>
            <a:ext cx="960053" cy="1440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7BBC59-2148-454F-8A34-0231442642DE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3CBA04-2581-D643-B979-9B9D47AD03BB}"/>
              </a:ext>
            </a:extLst>
          </p:cNvPr>
          <p:cNvSpPr/>
          <p:nvPr/>
        </p:nvSpPr>
        <p:spPr>
          <a:xfrm>
            <a:off x="11292751" y="136018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1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EC2DF38-110F-0244-8734-AEDE11487D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9070"/>
            <a:ext cx="12192000" cy="5901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F9D129-CE88-684E-9D5F-14C0F9ED7B8B}"/>
              </a:ext>
            </a:extLst>
          </p:cNvPr>
          <p:cNvSpPr/>
          <p:nvPr/>
        </p:nvSpPr>
        <p:spPr>
          <a:xfrm>
            <a:off x="11198103" y="6117879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D9C1E3-688D-A34A-ACBA-26BA3E299637}"/>
              </a:ext>
            </a:extLst>
          </p:cNvPr>
          <p:cNvSpPr/>
          <p:nvPr/>
        </p:nvSpPr>
        <p:spPr>
          <a:xfrm>
            <a:off x="11292751" y="136018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D668E42-9252-A748-8658-B1628CA0AB7E}"/>
              </a:ext>
            </a:extLst>
          </p:cNvPr>
          <p:cNvSpPr/>
          <p:nvPr/>
        </p:nvSpPr>
        <p:spPr>
          <a:xfrm>
            <a:off x="1042606" y="725442"/>
            <a:ext cx="1789611" cy="11947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Imagine your problem?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C2C7ABB-A242-444B-A77C-60471E3BE9DB}"/>
              </a:ext>
            </a:extLst>
          </p:cNvPr>
          <p:cNvSpPr/>
          <p:nvPr/>
        </p:nvSpPr>
        <p:spPr>
          <a:xfrm>
            <a:off x="941445" y="4430666"/>
            <a:ext cx="2162363" cy="13317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Imagine what more you need to know about it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F9FCCE7-7505-5243-8CC3-D3F996672713}"/>
              </a:ext>
            </a:extLst>
          </p:cNvPr>
          <p:cNvSpPr/>
          <p:nvPr/>
        </p:nvSpPr>
        <p:spPr>
          <a:xfrm>
            <a:off x="991825" y="2399025"/>
            <a:ext cx="2009687" cy="15180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Imagine who, what, where, and how it impacts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72C5BC46-752B-C141-AEB5-47E20E3EEBED}"/>
              </a:ext>
            </a:extLst>
          </p:cNvPr>
          <p:cNvSpPr/>
          <p:nvPr/>
        </p:nvSpPr>
        <p:spPr>
          <a:xfrm>
            <a:off x="10423505" y="910564"/>
            <a:ext cx="1673847" cy="13015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Imagine  the solution in action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A36A37F-5066-AD48-AFEC-296A48ADA572}"/>
              </a:ext>
            </a:extLst>
          </p:cNvPr>
          <p:cNvSpPr/>
          <p:nvPr/>
        </p:nvSpPr>
        <p:spPr>
          <a:xfrm>
            <a:off x="10455827" y="2603143"/>
            <a:ext cx="1673847" cy="14423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Imagine creating your solution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9128FAB-04D0-CE49-BD24-C99FA39A4448}"/>
              </a:ext>
            </a:extLst>
          </p:cNvPr>
          <p:cNvSpPr/>
          <p:nvPr/>
        </p:nvSpPr>
        <p:spPr>
          <a:xfrm>
            <a:off x="10423505" y="4430666"/>
            <a:ext cx="1768495" cy="12212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Imagine sharing your creation with your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3E8D0-A983-2749-A93B-5C49EF0A10A4}"/>
              </a:ext>
            </a:extLst>
          </p:cNvPr>
          <p:cNvSpPr txBox="1"/>
          <p:nvPr/>
        </p:nvSpPr>
        <p:spPr>
          <a:xfrm>
            <a:off x="2265547" y="109036"/>
            <a:ext cx="7921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What would you change about your world?</a:t>
            </a:r>
          </a:p>
        </p:txBody>
      </p:sp>
    </p:spTree>
    <p:extLst>
      <p:ext uri="{BB962C8B-B14F-4D97-AF65-F5344CB8AC3E}">
        <p14:creationId xmlns:p14="http://schemas.microsoft.com/office/powerpoint/2010/main" val="1579584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F26DF4-E901-0E4E-9BA0-40EF8D4D79A0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2FD9B75-0ABA-5244-89EF-7D3D2AF12D2B}"/>
              </a:ext>
            </a:extLst>
          </p:cNvPr>
          <p:cNvSpPr/>
          <p:nvPr/>
        </p:nvSpPr>
        <p:spPr>
          <a:xfrm>
            <a:off x="11292751" y="136018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A90957-5CC1-CC43-AD3E-729D30C582BB}"/>
              </a:ext>
            </a:extLst>
          </p:cNvPr>
          <p:cNvSpPr txBox="1"/>
          <p:nvPr/>
        </p:nvSpPr>
        <p:spPr>
          <a:xfrm>
            <a:off x="2621084" y="1157171"/>
            <a:ext cx="6949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Brainstorm problems, challenges, and struggles that are happening in your world.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42D33-001D-1847-8857-6A6ED8C00FB0}"/>
              </a:ext>
            </a:extLst>
          </p:cNvPr>
          <p:cNvSpPr txBox="1"/>
          <p:nvPr/>
        </p:nvSpPr>
        <p:spPr>
          <a:xfrm>
            <a:off x="4372056" y="2303094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Choose one that you connect with.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F65CC-29AC-2F4C-BFAE-4DAC5FC13B0D}"/>
              </a:ext>
            </a:extLst>
          </p:cNvPr>
          <p:cNvSpPr txBox="1"/>
          <p:nvPr/>
        </p:nvSpPr>
        <p:spPr>
          <a:xfrm>
            <a:off x="878178" y="3139688"/>
            <a:ext cx="108684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Brainstorm questions about the problem so you can understand it better.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Who?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What?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Where?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Why?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How?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7283A-C2CA-3945-B2E9-639EC68ADEC7}"/>
              </a:ext>
            </a:extLst>
          </p:cNvPr>
          <p:cNvSpPr txBox="1"/>
          <p:nvPr/>
        </p:nvSpPr>
        <p:spPr>
          <a:xfrm>
            <a:off x="2255775" y="414558"/>
            <a:ext cx="617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Get to know your problem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51F46-0754-F144-A36B-4770D3F5726E}"/>
              </a:ext>
            </a:extLst>
          </p:cNvPr>
          <p:cNvSpPr txBox="1"/>
          <p:nvPr/>
        </p:nvSpPr>
        <p:spPr>
          <a:xfrm>
            <a:off x="4337664" y="4058906"/>
            <a:ext cx="5131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What more do you need to know?  What research do you need to do?</a:t>
            </a:r>
          </a:p>
        </p:txBody>
      </p:sp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FBBC1F19-1DAD-DC41-AFF0-0851CB40FB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380" y="3561688"/>
            <a:ext cx="1270321" cy="18863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DAE05A-C612-0749-A632-2A361BC39E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35" y="3505845"/>
            <a:ext cx="3751932" cy="2415306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5C09F7-509D-FA42-B724-1BBB9786E7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541" y="2110299"/>
            <a:ext cx="1504123" cy="752062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914EEC2-B42C-0145-975D-C9F9117538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7" y="25328"/>
            <a:ext cx="2233578" cy="2543577"/>
          </a:xfrm>
          <a:prstGeom prst="rect">
            <a:avLst/>
          </a:prstGeom>
        </p:spPr>
      </p:pic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B699666-ECFB-AB45-A9F8-C0C07C9368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498" y="927461"/>
            <a:ext cx="1159412" cy="12793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96372C-6E7A-CB41-94C1-E8DBC6AC6526}"/>
              </a:ext>
            </a:extLst>
          </p:cNvPr>
          <p:cNvSpPr txBox="1"/>
          <p:nvPr/>
        </p:nvSpPr>
        <p:spPr>
          <a:xfrm>
            <a:off x="4588343" y="5696317"/>
            <a:ext cx="659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merican Typewriter" panose="02090604020004020304" pitchFamily="18" charset="77"/>
              </a:rPr>
              <a:t>Write the beginning of your Imagine Story showing your problem clearly.</a:t>
            </a:r>
          </a:p>
        </p:txBody>
      </p:sp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90BB602-6345-DD4D-BAD3-D957BE06EB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30411">
            <a:off x="3279704" y="5361312"/>
            <a:ext cx="1786242" cy="13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0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F5CCDAA-A204-BC4E-8641-EE2AAE360F50}"/>
              </a:ext>
            </a:extLst>
          </p:cNvPr>
          <p:cNvSpPr/>
          <p:nvPr/>
        </p:nvSpPr>
        <p:spPr>
          <a:xfrm>
            <a:off x="11292751" y="136018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82536-52E7-AF47-8EBD-E8F2B16BA74A}"/>
              </a:ext>
            </a:extLst>
          </p:cNvPr>
          <p:cNvSpPr txBox="1"/>
          <p:nvPr/>
        </p:nvSpPr>
        <p:spPr>
          <a:xfrm>
            <a:off x="2910625" y="311500"/>
            <a:ext cx="6021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Create your hopeful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0C36B-C5D0-8442-9CDB-A81C6C15E60E}"/>
              </a:ext>
            </a:extLst>
          </p:cNvPr>
          <p:cNvSpPr txBox="1"/>
          <p:nvPr/>
        </p:nvSpPr>
        <p:spPr>
          <a:xfrm>
            <a:off x="1983346" y="1335995"/>
            <a:ext cx="10028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Brainstorm different ways that the problem could be solved.</a:t>
            </a:r>
          </a:p>
          <a:p>
            <a:r>
              <a:rPr lang="en-US" sz="2400" dirty="0">
                <a:latin typeface="American Typewriter" panose="02090604020004020304" pitchFamily="18" charset="77"/>
              </a:rPr>
              <a:t>Imagine what your world would be like when the problem is solved.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C3722-BCB9-2246-A7AE-101D3E196461}"/>
              </a:ext>
            </a:extLst>
          </p:cNvPr>
          <p:cNvSpPr txBox="1"/>
          <p:nvPr/>
        </p:nvSpPr>
        <p:spPr>
          <a:xfrm>
            <a:off x="271546" y="2947494"/>
            <a:ext cx="1029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What can you create that would help others with this same problem?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78958-1A04-D846-84ED-981DCC658BAC}"/>
              </a:ext>
            </a:extLst>
          </p:cNvPr>
          <p:cNvSpPr txBox="1"/>
          <p:nvPr/>
        </p:nvSpPr>
        <p:spPr>
          <a:xfrm>
            <a:off x="3049438" y="3899366"/>
            <a:ext cx="865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What actions can you take that would solve this problem?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85409-3A0D-4E4A-B4D9-8F04829D780A}"/>
              </a:ext>
            </a:extLst>
          </p:cNvPr>
          <p:cNvSpPr txBox="1"/>
          <p:nvPr/>
        </p:nvSpPr>
        <p:spPr>
          <a:xfrm>
            <a:off x="1231359" y="4664066"/>
            <a:ext cx="826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merican Typewriter" panose="02090604020004020304" pitchFamily="18" charset="77"/>
              </a:rPr>
              <a:t>Write the hopeful ending to your Imagine Story showing how the world is better with your creation.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2A9D0-8808-4644-B73A-1C3923A1BF91}"/>
              </a:ext>
            </a:extLst>
          </p:cNvPr>
          <p:cNvSpPr txBox="1"/>
          <p:nvPr/>
        </p:nvSpPr>
        <p:spPr>
          <a:xfrm>
            <a:off x="3825025" y="5774569"/>
            <a:ext cx="6924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Share your story and creation with the world.</a:t>
            </a:r>
          </a:p>
        </p:txBody>
      </p:sp>
      <p:pic>
        <p:nvPicPr>
          <p:cNvPr id="10" name="Picture 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2CDF9B3-DF97-B04E-8C8B-088C613DE3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53" y="966749"/>
            <a:ext cx="1159412" cy="1279351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79B9101-1E78-914E-AC4D-35334ED5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363" y="114485"/>
            <a:ext cx="997459" cy="1081990"/>
          </a:xfrm>
          <a:prstGeom prst="rect">
            <a:avLst/>
          </a:prstGeom>
        </p:spPr>
      </p:pic>
      <p:pic>
        <p:nvPicPr>
          <p:cNvPr id="14" name="Picture 13" descr="A picture containing scissors&#10;&#10;Description automatically generated">
            <a:extLst>
              <a:ext uri="{FF2B5EF4-FFF2-40B4-BE49-F238E27FC236}">
                <a16:creationId xmlns:a16="http://schemas.microsoft.com/office/drawing/2014/main" id="{E48BC716-4309-B944-A702-B6978C498A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098" y="2606712"/>
            <a:ext cx="1373800" cy="127935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81CB46D8-EA19-D546-A7FF-13DDB167BC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70" y="5067711"/>
            <a:ext cx="1786242" cy="1716467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0CB665-0E0D-FF46-B335-06F514AB84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30411">
            <a:off x="-51393" y="4475112"/>
            <a:ext cx="1786242" cy="13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449CF9-3880-424D-A300-67118532678C}"/>
              </a:ext>
            </a:extLst>
          </p:cNvPr>
          <p:cNvSpPr txBox="1"/>
          <p:nvPr/>
        </p:nvSpPr>
        <p:spPr>
          <a:xfrm>
            <a:off x="1674285" y="241910"/>
            <a:ext cx="974715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Celebrate!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	*What are you proud of or what do you feel good about your life?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	*Use the feeling wheel and write the emotions that match the items you listed.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	</a:t>
            </a: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CE31AFDF-0E5E-B748-88B7-ABC8679786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" y="321686"/>
            <a:ext cx="741084" cy="1151198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5B8B75C-6818-0D4F-89AF-E67E776BAD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966" y="1607551"/>
            <a:ext cx="5042263" cy="506812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93A3833-0850-CA49-847F-B4661C2B96E8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305F1-6E94-5346-9020-F46BB548BDA5}"/>
              </a:ext>
            </a:extLst>
          </p:cNvPr>
          <p:cNvSpPr txBox="1"/>
          <p:nvPr/>
        </p:nvSpPr>
        <p:spPr>
          <a:xfrm>
            <a:off x="8947294" y="3995678"/>
            <a:ext cx="22489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Play </a:t>
            </a:r>
            <a:r>
              <a:rPr lang="en-US" dirty="0">
                <a:latin typeface="American Typewriter" panose="02090604020004020304" pitchFamily="18" charset="77"/>
                <a:hlinkClick r:id="rId4"/>
              </a:rPr>
              <a:t>“</a:t>
            </a:r>
            <a:r>
              <a:rPr lang="en-US" i="1" dirty="0">
                <a:latin typeface="American Typewriter" panose="02090604020004020304" pitchFamily="18" charset="77"/>
                <a:hlinkClick r:id="rId4"/>
              </a:rPr>
              <a:t>Beautiful</a:t>
            </a:r>
            <a:r>
              <a:rPr lang="en-US" dirty="0">
                <a:latin typeface="American Typewriter" panose="02090604020004020304" pitchFamily="18" charset="77"/>
                <a:hlinkClick r:id="rId4"/>
              </a:rPr>
              <a:t>” </a:t>
            </a:r>
            <a:r>
              <a:rPr lang="en-US" dirty="0">
                <a:latin typeface="American Typewriter" panose="02090604020004020304" pitchFamily="18" charset="77"/>
              </a:rPr>
              <a:t>by Christina Aguilera or other songs from the resource section while students write what they are proud of.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273E7D-5885-934E-8F5D-B2911C7838E2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13C5F-9C15-774E-B2F2-AC68C6B52E12}"/>
              </a:ext>
            </a:extLst>
          </p:cNvPr>
          <p:cNvSpPr txBox="1"/>
          <p:nvPr/>
        </p:nvSpPr>
        <p:spPr>
          <a:xfrm>
            <a:off x="705394" y="3950991"/>
            <a:ext cx="22533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*Watch the story, </a:t>
            </a:r>
            <a:r>
              <a:rPr lang="en-US" dirty="0">
                <a:latin typeface="American Typewriter" panose="02090604020004020304" pitchFamily="18" charset="77"/>
                <a:hlinkClick r:id="rId5"/>
              </a:rPr>
              <a:t>Ruby Bridges</a:t>
            </a:r>
            <a:r>
              <a:rPr lang="en-US" dirty="0">
                <a:latin typeface="American Typewriter" panose="02090604020004020304" pitchFamily="18" charset="77"/>
              </a:rPr>
              <a:t>, or another text from the resource section.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*What did Ruby have to celebrate? How did she feel?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3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6228F4A7-213E-DA49-995C-0E837B6CD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89" y="1817472"/>
            <a:ext cx="3223054" cy="3223054"/>
          </a:xfrm>
          <a:prstGeom prst="rect">
            <a:avLst/>
          </a:prstGeom>
        </p:spPr>
      </p:pic>
      <p:sp>
        <p:nvSpPr>
          <p:cNvPr id="6" name="Rectangl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FA1DD5-9942-8E4E-91E2-9E1E5807B2AE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FFAD07-2F39-ED4E-BC04-C3981AB3BDC4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24B7548-0F55-7243-8E4E-0E30CF3FB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43" y="151981"/>
            <a:ext cx="6842792" cy="65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05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05D61D3-B2B9-8D41-973B-D536AA2D81D0}"/>
              </a:ext>
            </a:extLst>
          </p:cNvPr>
          <p:cNvSpPr/>
          <p:nvPr/>
        </p:nvSpPr>
        <p:spPr>
          <a:xfrm>
            <a:off x="11133437" y="151981"/>
            <a:ext cx="864973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978B5-7F63-FB46-AEC0-25C3DD518840}"/>
              </a:ext>
            </a:extLst>
          </p:cNvPr>
          <p:cNvSpPr txBox="1"/>
          <p:nvPr/>
        </p:nvSpPr>
        <p:spPr>
          <a:xfrm>
            <a:off x="5733535" y="446693"/>
            <a:ext cx="3705053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/>
              <a:t>“</a:t>
            </a:r>
            <a:r>
              <a:rPr lang="en-US" i="1" dirty="0"/>
              <a:t>Roar</a:t>
            </a:r>
            <a:r>
              <a:rPr lang="en-US" dirty="0"/>
              <a:t>” by Katy Perry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The Climb</a:t>
            </a:r>
            <a:r>
              <a:rPr lang="en-US" dirty="0"/>
              <a:t>” by Miley Cyrus,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Life is Worth Living</a:t>
            </a:r>
            <a:r>
              <a:rPr lang="en-US" dirty="0"/>
              <a:t>” by Justin Bieber,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Fly</a:t>
            </a:r>
            <a:r>
              <a:rPr lang="en-US" dirty="0"/>
              <a:t>” by Maddie and Tae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I Love this Life</a:t>
            </a:r>
            <a:r>
              <a:rPr lang="en-US" dirty="0"/>
              <a:t>” by </a:t>
            </a:r>
            <a:r>
              <a:rPr lang="en-US" dirty="0" err="1"/>
              <a:t>Locash</a:t>
            </a:r>
            <a:endParaRPr lang="en-US" dirty="0"/>
          </a:p>
          <a:p>
            <a:pPr fontAlgn="base"/>
            <a:r>
              <a:rPr lang="en-US" dirty="0"/>
              <a:t>“</a:t>
            </a:r>
            <a:r>
              <a:rPr lang="en-US" i="1" dirty="0"/>
              <a:t>Imagine</a:t>
            </a:r>
            <a:r>
              <a:rPr lang="en-US" dirty="0"/>
              <a:t>” by John Lennon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Humble and Kind</a:t>
            </a:r>
            <a:r>
              <a:rPr lang="en-US" dirty="0"/>
              <a:t>” by Tim McGraw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Roll up Your Sleeves</a:t>
            </a:r>
            <a:r>
              <a:rPr lang="en-US" dirty="0"/>
              <a:t>” by Meg Mac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Lovely Day</a:t>
            </a:r>
            <a:r>
              <a:rPr lang="en-US" dirty="0"/>
              <a:t>” by Bill Withers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Sideways</a:t>
            </a:r>
            <a:r>
              <a:rPr lang="en-US" dirty="0"/>
              <a:t>” by Travis Meadows</a:t>
            </a:r>
          </a:p>
          <a:p>
            <a:pPr fontAlgn="base"/>
            <a:r>
              <a:rPr lang="en-US" dirty="0"/>
              <a:t>“Be Yourself” by Seth Alley</a:t>
            </a:r>
          </a:p>
          <a:p>
            <a:pPr fontAlgn="base"/>
            <a:r>
              <a:rPr lang="en-US" dirty="0"/>
              <a:t>“Fly” by Maddie and Tae</a:t>
            </a:r>
          </a:p>
          <a:p>
            <a:r>
              <a:rPr lang="en-US" dirty="0"/>
              <a:t>“</a:t>
            </a:r>
            <a:r>
              <a:rPr lang="en-US" i="1" dirty="0"/>
              <a:t>Into Dust</a:t>
            </a:r>
            <a:r>
              <a:rPr lang="en-US" dirty="0"/>
              <a:t>” by </a:t>
            </a:r>
            <a:r>
              <a:rPr lang="en-US" dirty="0" err="1"/>
              <a:t>Mazzy</a:t>
            </a:r>
            <a:r>
              <a:rPr lang="en-US" dirty="0"/>
              <a:t> Star</a:t>
            </a:r>
          </a:p>
          <a:p>
            <a:r>
              <a:rPr lang="en-US" dirty="0"/>
              <a:t>“</a:t>
            </a:r>
            <a:r>
              <a:rPr lang="en-US" i="1" dirty="0"/>
              <a:t>Lean on Me</a:t>
            </a:r>
            <a:r>
              <a:rPr lang="en-US" dirty="0"/>
              <a:t>” by Bill Withers</a:t>
            </a:r>
          </a:p>
          <a:p>
            <a:r>
              <a:rPr lang="en-US" dirty="0"/>
              <a:t>“</a:t>
            </a:r>
            <a:r>
              <a:rPr lang="en-US" i="1" dirty="0"/>
              <a:t>Renegades</a:t>
            </a:r>
            <a:r>
              <a:rPr lang="en-US" dirty="0"/>
              <a:t>” by X Ambassadors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Beautiful</a:t>
            </a:r>
            <a:r>
              <a:rPr lang="en-US" dirty="0"/>
              <a:t>” by Christina Aguilera</a:t>
            </a:r>
            <a:br>
              <a:rPr lang="en-US" dirty="0"/>
            </a:br>
            <a:r>
              <a:rPr lang="en-US" dirty="0"/>
              <a:t>“</a:t>
            </a:r>
            <a:r>
              <a:rPr lang="en-US" i="1" dirty="0"/>
              <a:t>Story of my Life</a:t>
            </a:r>
            <a:r>
              <a:rPr lang="en-US" dirty="0"/>
              <a:t>” One Direction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Three Little Birds</a:t>
            </a:r>
            <a:r>
              <a:rPr lang="en-US" dirty="0"/>
              <a:t>” by Bob Marley</a:t>
            </a:r>
          </a:p>
          <a:p>
            <a:r>
              <a:rPr lang="en-US" dirty="0"/>
              <a:t>“</a:t>
            </a:r>
            <a:r>
              <a:rPr lang="en-US" i="1" dirty="0"/>
              <a:t>Just Imagine It</a:t>
            </a:r>
            <a:r>
              <a:rPr lang="en-US" dirty="0"/>
              <a:t>” by MKTO</a:t>
            </a:r>
          </a:p>
          <a:p>
            <a:pPr fontAlgn="base"/>
            <a:r>
              <a:rPr lang="en-US" dirty="0"/>
              <a:t>“</a:t>
            </a:r>
            <a:r>
              <a:rPr lang="en-US" i="1" dirty="0"/>
              <a:t>Rise Up</a:t>
            </a:r>
            <a:r>
              <a:rPr lang="en-US" dirty="0"/>
              <a:t>” by Audra Day</a:t>
            </a:r>
          </a:p>
          <a:p>
            <a:r>
              <a:rPr lang="en-US" dirty="0"/>
              <a:t>“</a:t>
            </a:r>
            <a:r>
              <a:rPr lang="en-US" i="1" dirty="0"/>
              <a:t>Brave</a:t>
            </a:r>
            <a:r>
              <a:rPr lang="en-US" dirty="0"/>
              <a:t>” by Sara Bareilles</a:t>
            </a:r>
          </a:p>
          <a:p>
            <a:r>
              <a:rPr lang="en-US" dirty="0"/>
              <a:t>“</a:t>
            </a:r>
            <a:r>
              <a:rPr lang="en-US" i="1" dirty="0"/>
              <a:t>Fight Song</a:t>
            </a:r>
            <a:r>
              <a:rPr lang="en-US" dirty="0"/>
              <a:t>” by Rachel </a:t>
            </a:r>
            <a:r>
              <a:rPr lang="en-US" dirty="0" err="1"/>
              <a:t>Platten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" name="Picture 6" descr="A close-up of a cassette tape&#10;&#10;Description automatically generated with medium confidence">
            <a:extLst>
              <a:ext uri="{FF2B5EF4-FFF2-40B4-BE49-F238E27FC236}">
                <a16:creationId xmlns:a16="http://schemas.microsoft.com/office/drawing/2014/main" id="{FD13F14F-CB1C-B84B-B3B2-E770A2C61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791042"/>
            <a:ext cx="4430927" cy="2953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7281A3-2CB0-EA49-B39C-09FBEF90EB09}"/>
              </a:ext>
            </a:extLst>
          </p:cNvPr>
          <p:cNvSpPr txBox="1"/>
          <p:nvPr/>
        </p:nvSpPr>
        <p:spPr>
          <a:xfrm>
            <a:off x="1804086" y="2496065"/>
            <a:ext cx="247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Ink Free" panose="020F0502020204030204" pitchFamily="34" charset="0"/>
                <a:cs typeface="Ink Free" panose="020F0502020204030204" pitchFamily="34" charset="0"/>
              </a:rPr>
              <a:t>Imagine Project Mixtape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FEE3F-43D4-4F4A-B2EB-D3F75D950308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6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EEB693-0476-1645-882C-82F8F8412599}"/>
              </a:ext>
            </a:extLst>
          </p:cNvPr>
          <p:cNvSpPr txBox="1"/>
          <p:nvPr/>
        </p:nvSpPr>
        <p:spPr>
          <a:xfrm>
            <a:off x="8182058" y="508094"/>
            <a:ext cx="378940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Malala's Imagine Story </a:t>
            </a:r>
          </a:p>
          <a:p>
            <a:r>
              <a:rPr lang="en-US" sz="1600" dirty="0">
                <a:latin typeface="American Typewriter" panose="02090604020004020304" pitchFamily="18" charset="77"/>
              </a:rPr>
              <a:t>Imagine… being targeted every time you try to attend school just because you are a girl. </a:t>
            </a:r>
          </a:p>
          <a:p>
            <a:r>
              <a:rPr lang="en-US" sz="1600" dirty="0">
                <a:latin typeface="American Typewriter" panose="02090604020004020304" pitchFamily="18" charset="77"/>
              </a:rPr>
              <a:t>Imagine… having to ride to school on a bus just because it is too dangerous to walk. </a:t>
            </a:r>
          </a:p>
          <a:p>
            <a:r>
              <a:rPr lang="en-US" sz="1600" dirty="0">
                <a:latin typeface="American Typewriter" panose="02090604020004020304" pitchFamily="18" charset="77"/>
              </a:rPr>
              <a:t>Imagine… being shot and attacked on that bus because you believe in the right for girls to be educated. </a:t>
            </a:r>
          </a:p>
          <a:p>
            <a:r>
              <a:rPr lang="en-US" sz="1600" dirty="0">
                <a:latin typeface="American Typewriter" panose="02090604020004020304" pitchFamily="18" charset="77"/>
              </a:rPr>
              <a:t>Imagine… being flown on many different vehicles to many different hospitals because strangers want to save you. </a:t>
            </a:r>
          </a:p>
          <a:p>
            <a:r>
              <a:rPr lang="en-US" sz="1600" dirty="0">
                <a:latin typeface="American Typewriter" panose="02090604020004020304" pitchFamily="18" charset="77"/>
              </a:rPr>
              <a:t>Imagine… waking up in a hospital after surviving a gunshot wound you should have died from. </a:t>
            </a:r>
          </a:p>
          <a:p>
            <a:r>
              <a:rPr lang="en-US" sz="1600" dirty="0">
                <a:latin typeface="American Typewriter" panose="02090604020004020304" pitchFamily="18" charset="77"/>
              </a:rPr>
              <a:t>Imagine… bringing inspiration to millions of people around the world including girls who want an education. </a:t>
            </a:r>
          </a:p>
          <a:p>
            <a:r>
              <a:rPr lang="en-US" sz="1600" dirty="0">
                <a:latin typeface="American Typewriter" panose="02090604020004020304" pitchFamily="18" charset="77"/>
              </a:rPr>
              <a:t>Imagine… giving a speech for all the world to hear. Imagine… being the youngest person to win the Nobel Peace Prize. 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E415BDE-8A0E-8445-AE32-6310FE302D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07" y="2528399"/>
            <a:ext cx="1424530" cy="157619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88B530B-F521-FE45-892E-93C99F19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5" y="2967866"/>
            <a:ext cx="2823862" cy="227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891817-B264-9B44-BA6B-0C802548959F}"/>
              </a:ext>
            </a:extLst>
          </p:cNvPr>
          <p:cNvSpPr txBox="1"/>
          <p:nvPr/>
        </p:nvSpPr>
        <p:spPr>
          <a:xfrm>
            <a:off x="448241" y="1582871"/>
            <a:ext cx="24000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American Typewriter" panose="02090604020004020304" pitchFamily="18" charset="77"/>
              </a:rPr>
              <a:t>Cross</a:t>
            </a:r>
          </a:p>
          <a:p>
            <a:pPr algn="ctr"/>
            <a:r>
              <a:rPr lang="en-US" sz="2800" b="1" dirty="0">
                <a:latin typeface="American Typewriter" panose="02090604020004020304" pitchFamily="18" charset="77"/>
              </a:rPr>
              <a:t>Curricular</a:t>
            </a:r>
          </a:p>
          <a:p>
            <a:pPr algn="ctr"/>
            <a:r>
              <a:rPr lang="en-US" sz="2800" b="1" dirty="0">
                <a:latin typeface="American Typewriter" panose="02090604020004020304" pitchFamily="18" charset="77"/>
              </a:rPr>
              <a:t>Connections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57350-BDA2-9842-80FB-C1943DAA15B9}"/>
              </a:ext>
            </a:extLst>
          </p:cNvPr>
          <p:cNvSpPr txBox="1"/>
          <p:nvPr/>
        </p:nvSpPr>
        <p:spPr>
          <a:xfrm>
            <a:off x="1394427" y="220827"/>
            <a:ext cx="504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erican Typewriter" panose="02090604020004020304" pitchFamily="18" charset="77"/>
              </a:rPr>
              <a:t>Write an imagine story…</a:t>
            </a:r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73A33-C831-9D43-A282-9BE9E7BBF06F}"/>
              </a:ext>
            </a:extLst>
          </p:cNvPr>
          <p:cNvSpPr txBox="1"/>
          <p:nvPr/>
        </p:nvSpPr>
        <p:spPr>
          <a:xfrm>
            <a:off x="3075986" y="828553"/>
            <a:ext cx="378390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merican Typewriter" panose="02090604020004020304" pitchFamily="18" charset="77"/>
              </a:rPr>
              <a:t>…from the point of view of a fictional or historical character .</a:t>
            </a:r>
          </a:p>
          <a:p>
            <a:r>
              <a:rPr lang="en-US" dirty="0">
                <a:solidFill>
                  <a:schemeClr val="accent6"/>
                </a:solidFill>
                <a:latin typeface="American Typewriter" panose="02090604020004020304" pitchFamily="18" charset="77"/>
              </a:rPr>
              <a:t>…at the beginning of a challenging math or science unit to explore the skills you already have and what you hope to learn.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merican Typewriter" panose="02090604020004020304" pitchFamily="18" charset="77"/>
              </a:rPr>
              <a:t>…to explore how fictional or historical characters change. Use the feeling wheel to identify character traits.</a:t>
            </a:r>
          </a:p>
          <a:p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…to explore how a piece of art or music makes you feel.</a:t>
            </a:r>
          </a:p>
          <a:p>
            <a:r>
              <a:rPr lang="en-US" dirty="0">
                <a:solidFill>
                  <a:srgbClr val="7030A0"/>
                </a:solidFill>
                <a:latin typeface="American Typewriter" panose="02090604020004020304" pitchFamily="18" charset="77"/>
              </a:rPr>
              <a:t>…before you learn a new game or sport.</a:t>
            </a:r>
          </a:p>
          <a:p>
            <a:r>
              <a:rPr lang="en-US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…from the perspective of someone you disagree with to better understand them.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…anytime you need to understand yourself, your feelings, or others better. </a:t>
            </a:r>
          </a:p>
          <a:p>
            <a:endParaRPr lang="en-US" dirty="0"/>
          </a:p>
        </p:txBody>
      </p:sp>
      <p:sp>
        <p:nvSpPr>
          <p:cNvPr id="11" name="Rectangl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BC0DA45-0578-8B41-BEC9-A66C80244E86}"/>
              </a:ext>
            </a:extLst>
          </p:cNvPr>
          <p:cNvSpPr/>
          <p:nvPr/>
        </p:nvSpPr>
        <p:spPr>
          <a:xfrm>
            <a:off x="11133437" y="151981"/>
            <a:ext cx="864973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0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BBE88-BBF3-5B49-A9F4-1C265DBE58BA}"/>
              </a:ext>
            </a:extLst>
          </p:cNvPr>
          <p:cNvSpPr txBox="1"/>
          <p:nvPr/>
        </p:nvSpPr>
        <p:spPr>
          <a:xfrm>
            <a:off x="1227437" y="295456"/>
            <a:ext cx="97371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Reflect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	*Make a list of things that have been challenging or difficult  in your life.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	*Write the emotions that match the items you listed.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A04ABEB-E134-384E-A4AD-782395BF7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789" y="1484284"/>
            <a:ext cx="5040812" cy="5066661"/>
          </a:xfrm>
          <a:prstGeom prst="rect">
            <a:avLst/>
          </a:prstGeom>
        </p:spPr>
      </p:pic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19C828E0-A373-0641-BCFA-CC04820609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19" y="317261"/>
            <a:ext cx="1042376" cy="1108174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2D6791D-0CD8-844B-B573-094BA12B24CE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FE75E-EE20-A042-8EAD-25A527E2C664}"/>
              </a:ext>
            </a:extLst>
          </p:cNvPr>
          <p:cNvSpPr txBox="1"/>
          <p:nvPr/>
        </p:nvSpPr>
        <p:spPr>
          <a:xfrm>
            <a:off x="9212579" y="3728771"/>
            <a:ext cx="2520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Play </a:t>
            </a:r>
            <a:r>
              <a:rPr lang="en-US" dirty="0">
                <a:latin typeface="American Typewriter" panose="02090604020004020304" pitchFamily="18" charset="77"/>
                <a:hlinkClick r:id="rId4"/>
              </a:rPr>
              <a:t>“</a:t>
            </a:r>
            <a:r>
              <a:rPr lang="en-US" i="1" dirty="0">
                <a:latin typeface="American Typewriter" panose="02090604020004020304" pitchFamily="18" charset="77"/>
                <a:hlinkClick r:id="rId4"/>
              </a:rPr>
              <a:t>Story of my Life</a:t>
            </a:r>
            <a:r>
              <a:rPr lang="en-US" dirty="0">
                <a:latin typeface="American Typewriter" panose="02090604020004020304" pitchFamily="18" charset="77"/>
                <a:hlinkClick r:id="rId4"/>
              </a:rPr>
              <a:t>”</a:t>
            </a:r>
            <a:r>
              <a:rPr lang="en-US" dirty="0">
                <a:latin typeface="American Typewriter" panose="02090604020004020304" pitchFamily="18" charset="77"/>
              </a:rPr>
              <a:t> by One Direction or other songs from the resource section while students write about their challenges.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ACF2BE-B96B-E04D-AA57-B6B1626CE37F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7DB29-DBF2-9544-A775-E20954434F03}"/>
              </a:ext>
            </a:extLst>
          </p:cNvPr>
          <p:cNvSpPr txBox="1"/>
          <p:nvPr/>
        </p:nvSpPr>
        <p:spPr>
          <a:xfrm>
            <a:off x="483325" y="4005770"/>
            <a:ext cx="29574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*Watch the story, </a:t>
            </a:r>
            <a:r>
              <a:rPr lang="en-US" dirty="0">
                <a:latin typeface="American Typewriter" panose="02090604020004020304" pitchFamily="18" charset="77"/>
                <a:hlinkClick r:id="rId5"/>
              </a:rPr>
              <a:t>Big Al</a:t>
            </a:r>
            <a:r>
              <a:rPr lang="en-US" dirty="0">
                <a:latin typeface="American Typewriter" panose="02090604020004020304" pitchFamily="18" charset="77"/>
              </a:rPr>
              <a:t> or another text from the resource section.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 *What challenges did Big Al face? 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*How did he feel?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4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40B1A4C-68E5-DD43-A374-EE5C773A2879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D5DE769-C7F0-344A-B7B9-BC0FA48F4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87" y="228798"/>
            <a:ext cx="783323" cy="1025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9576D-60AE-C740-BA49-21B4175796CC}"/>
              </a:ext>
            </a:extLst>
          </p:cNvPr>
          <p:cNvSpPr txBox="1"/>
          <p:nvPr/>
        </p:nvSpPr>
        <p:spPr>
          <a:xfrm>
            <a:off x="1343226" y="156629"/>
            <a:ext cx="822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Watch</a:t>
            </a:r>
            <a:r>
              <a:rPr lang="en-US" dirty="0">
                <a:latin typeface="American Typewriter" panose="02090604020004020304" pitchFamily="18" charset="77"/>
              </a:rPr>
              <a:t> some video examples to become inspired to write your story.</a:t>
            </a:r>
          </a:p>
        </p:txBody>
      </p:sp>
      <p:pic>
        <p:nvPicPr>
          <p:cNvPr id="11" name="Picture 10" descr="A person using a computer&#10;&#10;Description automatically generated with low confidence">
            <a:hlinkClick r:id="rId3"/>
            <a:extLst>
              <a:ext uri="{FF2B5EF4-FFF2-40B4-BE49-F238E27FC236}">
                <a16:creationId xmlns:a16="http://schemas.microsoft.com/office/drawing/2014/main" id="{2029C4FA-512A-F44A-976C-CDEE62372D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874" y="1738619"/>
            <a:ext cx="2860110" cy="2080569"/>
          </a:xfrm>
          <a:prstGeom prst="rect">
            <a:avLst/>
          </a:prstGeom>
        </p:spPr>
      </p:pic>
      <p:pic>
        <p:nvPicPr>
          <p:cNvPr id="15" name="Picture 14" descr="A child sitting at a desk&#10;&#10;Description automatically generated with medium confidence">
            <a:hlinkClick r:id="rId5"/>
            <a:extLst>
              <a:ext uri="{FF2B5EF4-FFF2-40B4-BE49-F238E27FC236}">
                <a16:creationId xmlns:a16="http://schemas.microsoft.com/office/drawing/2014/main" id="{B26817BC-7B71-8044-843C-2B604748E8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51" y="2778904"/>
            <a:ext cx="2740797" cy="1987831"/>
          </a:xfrm>
          <a:prstGeom prst="rect">
            <a:avLst/>
          </a:prstGeom>
        </p:spPr>
      </p:pic>
      <p:pic>
        <p:nvPicPr>
          <p:cNvPr id="25" name="Picture 24" descr="A child standing in front of a bookshelf&#10;&#10;Description automatically generated with medium confidence">
            <a:hlinkClick r:id="rId7"/>
            <a:extLst>
              <a:ext uri="{FF2B5EF4-FFF2-40B4-BE49-F238E27FC236}">
                <a16:creationId xmlns:a16="http://schemas.microsoft.com/office/drawing/2014/main" id="{67076047-5E83-C64A-A35D-D99444D2A2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681" y="672261"/>
            <a:ext cx="2659620" cy="2035882"/>
          </a:xfrm>
          <a:prstGeom prst="rect">
            <a:avLst/>
          </a:prstGeom>
        </p:spPr>
      </p:pic>
      <p:pic>
        <p:nvPicPr>
          <p:cNvPr id="27" name="Picture 26" descr="A person sitting in front of a computer&#10;&#10;Description automatically generated with low confidence">
            <a:hlinkClick r:id="rId9"/>
            <a:extLst>
              <a:ext uri="{FF2B5EF4-FFF2-40B4-BE49-F238E27FC236}">
                <a16:creationId xmlns:a16="http://schemas.microsoft.com/office/drawing/2014/main" id="{C2B8B702-1FC0-C145-99E3-404298D426E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80" y="4800968"/>
            <a:ext cx="2328563" cy="1782465"/>
          </a:xfrm>
          <a:prstGeom prst="rect">
            <a:avLst/>
          </a:prstGeom>
        </p:spPr>
      </p:pic>
      <p:pic>
        <p:nvPicPr>
          <p:cNvPr id="29" name="Picture 28" descr="A picture containing text, person, indoor, child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608D8F49-D507-734F-921A-276E3E2A6E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226" y="942522"/>
            <a:ext cx="2297344" cy="1659906"/>
          </a:xfrm>
          <a:prstGeom prst="rect">
            <a:avLst/>
          </a:prstGeom>
        </p:spPr>
      </p:pic>
      <p:pic>
        <p:nvPicPr>
          <p:cNvPr id="31" name="Picture 30" descr="A child sitting at a desk reading a book&#10;&#10;Description automatically generated with low confidence">
            <a:hlinkClick r:id="rId13"/>
            <a:extLst>
              <a:ext uri="{FF2B5EF4-FFF2-40B4-BE49-F238E27FC236}">
                <a16:creationId xmlns:a16="http://schemas.microsoft.com/office/drawing/2014/main" id="{ECEEE5E0-19E5-7044-8591-BE0F9A796B7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412" y="898519"/>
            <a:ext cx="2227820" cy="1680199"/>
          </a:xfrm>
          <a:prstGeom prst="rect">
            <a:avLst/>
          </a:prstGeom>
        </p:spPr>
      </p:pic>
      <p:pic>
        <p:nvPicPr>
          <p:cNvPr id="35" name="Picture 34" descr="A picture containing text, indoor, shelf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D2EE0526-4622-1043-AC6D-EF3AC7AB3B7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38" y="2700553"/>
            <a:ext cx="2864784" cy="2080569"/>
          </a:xfrm>
          <a:prstGeom prst="rect">
            <a:avLst/>
          </a:prstGeom>
        </p:spPr>
      </p:pic>
      <p:pic>
        <p:nvPicPr>
          <p:cNvPr id="37" name="Picture 36" descr="A picture containing text, person, indoor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5753A37C-7ABF-2D43-A08F-5F5AC3C74C1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987" y="4745526"/>
            <a:ext cx="2606992" cy="1893347"/>
          </a:xfrm>
          <a:prstGeom prst="rect">
            <a:avLst/>
          </a:prstGeom>
        </p:spPr>
      </p:pic>
      <p:pic>
        <p:nvPicPr>
          <p:cNvPr id="39" name="Picture 38" descr="A picture containing text, indoor, person, screenshot&#10;&#10;Description automatically generated">
            <a:hlinkClick r:id="rId19"/>
            <a:extLst>
              <a:ext uri="{FF2B5EF4-FFF2-40B4-BE49-F238E27FC236}">
                <a16:creationId xmlns:a16="http://schemas.microsoft.com/office/drawing/2014/main" id="{FCE52B30-38A7-4A4D-8415-519F9103FFD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028" y="4143821"/>
            <a:ext cx="2895931" cy="221643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93DF3FC-FF39-CC44-B0E3-7F4B20D4DA23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96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6117B93-1FAB-EF41-A105-984537D5987A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4B06C-FD30-8241-AB36-F6A6C043349E}"/>
              </a:ext>
            </a:extLst>
          </p:cNvPr>
          <p:cNvSpPr txBox="1"/>
          <p:nvPr/>
        </p:nvSpPr>
        <p:spPr>
          <a:xfrm>
            <a:off x="494270" y="4700621"/>
            <a:ext cx="3362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latin typeface="American Typewriter" panose="02090604020004020304" pitchFamily="18" charset="77"/>
              </a:rPr>
              <a:t>Play </a:t>
            </a:r>
            <a:r>
              <a:rPr lang="en-US" dirty="0">
                <a:latin typeface="American Typewriter" panose="02090604020004020304" pitchFamily="18" charset="77"/>
                <a:hlinkClick r:id="rId2"/>
              </a:rPr>
              <a:t>“</a:t>
            </a:r>
            <a:r>
              <a:rPr lang="en-US" i="1" dirty="0">
                <a:latin typeface="American Typewriter" panose="02090604020004020304" pitchFamily="18" charset="77"/>
                <a:hlinkClick r:id="rId2"/>
              </a:rPr>
              <a:t>Three Little Birds</a:t>
            </a:r>
            <a:r>
              <a:rPr lang="en-US" dirty="0">
                <a:latin typeface="American Typewriter" panose="02090604020004020304" pitchFamily="18" charset="77"/>
                <a:hlinkClick r:id="rId2"/>
              </a:rPr>
              <a:t>” </a:t>
            </a:r>
            <a:r>
              <a:rPr lang="en-US" dirty="0">
                <a:latin typeface="American Typewriter" panose="02090604020004020304" pitchFamily="18" charset="77"/>
              </a:rPr>
              <a:t>by Bob Marley or other songs from the resource section while students write their stories.  </a:t>
            </a:r>
          </a:p>
          <a:p>
            <a:br>
              <a:rPr lang="en-US" dirty="0">
                <a:latin typeface="American Typewriter" panose="02090604020004020304" pitchFamily="18" charset="77"/>
              </a:rPr>
            </a:br>
            <a:endParaRPr lang="en-US" dirty="0">
              <a:latin typeface="American Typewriter" panose="02090604020004020304" pitchFamily="18" charset="77"/>
            </a:endParaRPr>
          </a:p>
        </p:txBody>
      </p:sp>
      <p:pic>
        <p:nvPicPr>
          <p:cNvPr id="5" name="Picture 4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55393C7A-3EA1-614C-8FA1-7118B00AE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70" y="289569"/>
            <a:ext cx="784655" cy="1159924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A20B240-DA80-DB4E-8F05-0CBCC23D8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155A217-6DA8-9A44-889C-620A191D4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577" y="126054"/>
            <a:ext cx="855740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Write your story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erican Typewriter" panose="02090604020004020304" pitchFamily="18" charset="77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Choose one challenging experience in your life.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erican Typewriter" panose="02090604020004020304" pitchFamily="18" charset="77"/>
            </a:endParaRPr>
          </a:p>
          <a:p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*Start each line with the word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“Imagine…”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erican Typewriter" panose="02090604020004020304" pitchFamily="18" charset="77"/>
            </a:endParaRPr>
          </a:p>
          <a:p>
            <a:pPr lvl="0"/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*What does your heart and mind think of first when the incident comes to mind </a:t>
            </a:r>
          </a:p>
          <a:p>
            <a:pPr lvl="0"/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*Use “you” instead of “I” to tell your story.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erican Typewriter" panose="02090604020004020304" pitchFamily="18" charset="77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9240D0D-CBED-4440-B7EA-8C9588851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577" y="1449493"/>
            <a:ext cx="2632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*Show your feelings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erican Typewriter" panose="02090604020004020304" pitchFamily="18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1F8CB2-B56B-2841-9B20-A6909D90807D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D9C0E7-D68F-CD4D-A021-1E9BB8261E62}"/>
              </a:ext>
            </a:extLst>
          </p:cNvPr>
          <p:cNvSpPr/>
          <p:nvPr/>
        </p:nvSpPr>
        <p:spPr>
          <a:xfrm>
            <a:off x="1278925" y="2133243"/>
            <a:ext cx="4284618" cy="2107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r>
              <a:rPr lang="en-US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Imagine... </a:t>
            </a:r>
            <a:r>
              <a:rPr lang="en-US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not being able to think or focus on one thing or on a test. </a:t>
            </a:r>
          </a:p>
          <a:p>
            <a:r>
              <a:rPr lang="en-US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Imagine... </a:t>
            </a:r>
            <a:r>
              <a:rPr lang="en-US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listening to your mind, your only friend, hurt you. </a:t>
            </a:r>
          </a:p>
          <a:p>
            <a:r>
              <a:rPr lang="en-US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Imagine... </a:t>
            </a:r>
            <a:r>
              <a:rPr lang="en-US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not being able to give your mom a great big hug when you need one because you are all the way at school. </a:t>
            </a:r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914DC3-5997-B14A-9DD8-D32895B59AD9}"/>
              </a:ext>
            </a:extLst>
          </p:cNvPr>
          <p:cNvSpPr/>
          <p:nvPr/>
        </p:nvSpPr>
        <p:spPr>
          <a:xfrm>
            <a:off x="6482588" y="1953416"/>
            <a:ext cx="4396592" cy="31964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Imagine… </a:t>
            </a:r>
            <a:r>
              <a:rPr lang="en-US" dirty="0">
                <a:solidFill>
                  <a:srgbClr val="C00000"/>
                </a:solidFill>
              </a:rPr>
              <a:t>having dyslexia and being embarrassed that you are not a good reader. </a:t>
            </a:r>
          </a:p>
          <a:p>
            <a:r>
              <a:rPr lang="en-US" b="1" dirty="0">
                <a:solidFill>
                  <a:srgbClr val="C00000"/>
                </a:solidFill>
              </a:rPr>
              <a:t>Imagine… </a:t>
            </a:r>
            <a:r>
              <a:rPr lang="en-US" dirty="0">
                <a:solidFill>
                  <a:srgbClr val="C00000"/>
                </a:solidFill>
              </a:rPr>
              <a:t>reading and words becoming fuzzy and the words not taking shape. </a:t>
            </a:r>
          </a:p>
          <a:p>
            <a:r>
              <a:rPr lang="en-US" b="1" dirty="0">
                <a:solidFill>
                  <a:srgbClr val="C00000"/>
                </a:solidFill>
              </a:rPr>
              <a:t>Imagine… </a:t>
            </a:r>
            <a:r>
              <a:rPr lang="en-US" dirty="0">
                <a:solidFill>
                  <a:srgbClr val="C00000"/>
                </a:solidFill>
              </a:rPr>
              <a:t>being mad, a slow reader, and feeling very dumb. </a:t>
            </a:r>
          </a:p>
          <a:p>
            <a:r>
              <a:rPr lang="en-US" b="1" dirty="0">
                <a:solidFill>
                  <a:srgbClr val="C00000"/>
                </a:solidFill>
              </a:rPr>
              <a:t>Imagine… </a:t>
            </a:r>
            <a:r>
              <a:rPr lang="en-US" dirty="0">
                <a:solidFill>
                  <a:srgbClr val="C00000"/>
                </a:solidFill>
              </a:rPr>
              <a:t>getting bullied for not reading well. </a:t>
            </a:r>
          </a:p>
          <a:p>
            <a:r>
              <a:rPr lang="en-US" b="1" dirty="0">
                <a:solidFill>
                  <a:srgbClr val="C00000"/>
                </a:solidFill>
              </a:rPr>
              <a:t>Imagine… </a:t>
            </a:r>
            <a:r>
              <a:rPr lang="en-US" dirty="0">
                <a:solidFill>
                  <a:srgbClr val="C00000"/>
                </a:solidFill>
              </a:rPr>
              <a:t>hating school because people tell you you are stupid.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2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4C14BA-F0EE-3949-92C1-630A355A2315}"/>
              </a:ext>
            </a:extLst>
          </p:cNvPr>
          <p:cNvSpPr/>
          <p:nvPr/>
        </p:nvSpPr>
        <p:spPr>
          <a:xfrm>
            <a:off x="7280705" y="5386978"/>
            <a:ext cx="36641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latin typeface="American Typewriter" panose="02090604020004020304" pitchFamily="18" charset="77"/>
              </a:rPr>
              <a:t>Play </a:t>
            </a:r>
            <a:r>
              <a:rPr lang="en-US" sz="1400" dirty="0">
                <a:latin typeface="American Typewriter" panose="02090604020004020304" pitchFamily="18" charset="77"/>
                <a:hlinkClick r:id="rId2"/>
              </a:rPr>
              <a:t>“</a:t>
            </a:r>
            <a:r>
              <a:rPr lang="en-US" sz="1400" i="1" dirty="0">
                <a:latin typeface="American Typewriter" panose="02090604020004020304" pitchFamily="18" charset="77"/>
                <a:hlinkClick r:id="rId2"/>
              </a:rPr>
              <a:t>Rise Up</a:t>
            </a:r>
            <a:r>
              <a:rPr lang="en-US" sz="1400" dirty="0">
                <a:latin typeface="American Typewriter" panose="02090604020004020304" pitchFamily="18" charset="77"/>
                <a:hlinkClick r:id="rId2"/>
              </a:rPr>
              <a:t>” </a:t>
            </a:r>
            <a:r>
              <a:rPr lang="en-US" sz="1400" dirty="0">
                <a:latin typeface="American Typewriter" panose="02090604020004020304" pitchFamily="18" charset="77"/>
              </a:rPr>
              <a:t>by Audra Day or other songs from the resource section while students write their hopeful turns.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DC794B5-B6A6-8546-B1A0-77F88DDD8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16" y="266044"/>
            <a:ext cx="780569" cy="1047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9B8DB-FF3D-7D43-8164-E8F68F4A3A4E}"/>
              </a:ext>
            </a:extLst>
          </p:cNvPr>
          <p:cNvSpPr txBox="1"/>
          <p:nvPr/>
        </p:nvSpPr>
        <p:spPr>
          <a:xfrm>
            <a:off x="1621234" y="205929"/>
            <a:ext cx="559640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Make the Hopeful Turn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*Dream about what you want to do in your life!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*How can you write a new ending to your story?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*End with putting your hope into action.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0A877-085E-EA4C-BD4E-1EC414E859F9}"/>
              </a:ext>
            </a:extLst>
          </p:cNvPr>
          <p:cNvSpPr txBox="1"/>
          <p:nvPr/>
        </p:nvSpPr>
        <p:spPr>
          <a:xfrm>
            <a:off x="7565501" y="984242"/>
            <a:ext cx="3094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Read the book </a:t>
            </a:r>
            <a:r>
              <a:rPr lang="en-US" sz="1600" dirty="0">
                <a:latin typeface="American Typewriter" panose="02090604020004020304" pitchFamily="18" charset="77"/>
                <a:hlinkClick r:id="rId4"/>
              </a:rPr>
              <a:t>Emmanuel’s Dream. </a:t>
            </a:r>
            <a:r>
              <a:rPr lang="en-US" sz="1600" dirty="0">
                <a:latin typeface="American Typewriter" panose="02090604020004020304" pitchFamily="18" charset="77"/>
              </a:rPr>
              <a:t>Discuss how Emmanuel rose above his challenges.</a:t>
            </a:r>
          </a:p>
        </p:txBody>
      </p:sp>
      <p:sp>
        <p:nvSpPr>
          <p:cNvPr id="2" name="Rectangl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5633767-FC1E-6041-A09B-4F4B4D7A0F59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10BA85-32AA-A64A-8689-91CF67CB4404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AF64A7-0ECB-4742-A536-2C24B23E8CE4}"/>
              </a:ext>
            </a:extLst>
          </p:cNvPr>
          <p:cNvSpPr/>
          <p:nvPr/>
        </p:nvSpPr>
        <p:spPr>
          <a:xfrm>
            <a:off x="2429099" y="1967026"/>
            <a:ext cx="3023517" cy="3789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Imagine... </a:t>
            </a:r>
            <a:r>
              <a:rPr lang="en-US" sz="1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being able to look at the world with many ideas and perspectives. You decide. </a:t>
            </a:r>
          </a:p>
          <a:p>
            <a:r>
              <a:rPr lang="en-US" sz="16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Imagine... </a:t>
            </a:r>
            <a:r>
              <a:rPr lang="en-US" sz="1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if you could overcome ADHD and push it out of the way. </a:t>
            </a:r>
          </a:p>
          <a:p>
            <a:r>
              <a:rPr lang="en-US" sz="16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Imagine... </a:t>
            </a:r>
            <a:r>
              <a:rPr lang="en-US" sz="1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if you could mold a world of your own with your mind! </a:t>
            </a:r>
          </a:p>
          <a:p>
            <a:r>
              <a:rPr lang="en-US" sz="16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Imagine… </a:t>
            </a:r>
            <a:r>
              <a:rPr lang="en-US" sz="1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if you could get work done without getting distracted constantly. </a:t>
            </a:r>
          </a:p>
          <a:p>
            <a:r>
              <a:rPr lang="en-US" sz="16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Imagine…</a:t>
            </a:r>
            <a:r>
              <a:rPr lang="en-US" sz="1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that your ADHD will be your superpower one day.</a:t>
            </a:r>
          </a:p>
          <a:p>
            <a:pPr algn="ctr"/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95608F-220C-684F-BBA7-9F4EECAC3BE2}"/>
              </a:ext>
            </a:extLst>
          </p:cNvPr>
          <p:cNvSpPr/>
          <p:nvPr/>
        </p:nvSpPr>
        <p:spPr>
          <a:xfrm>
            <a:off x="6977252" y="2396449"/>
            <a:ext cx="3967634" cy="23205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C00000"/>
                </a:solidFill>
              </a:rPr>
              <a:t>Imagine… </a:t>
            </a:r>
            <a:r>
              <a:rPr lang="en-US" sz="1600" dirty="0">
                <a:solidFill>
                  <a:srgbClr val="C00000"/>
                </a:solidFill>
              </a:rPr>
              <a:t>learning to read and feeling pride.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Imagine… </a:t>
            </a:r>
            <a:r>
              <a:rPr lang="en-US" sz="1600" dirty="0">
                <a:solidFill>
                  <a:srgbClr val="C00000"/>
                </a:solidFill>
              </a:rPr>
              <a:t>people helping you learn to read and persevere.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Imagine… </a:t>
            </a:r>
            <a:r>
              <a:rPr lang="en-US" sz="1600" dirty="0">
                <a:solidFill>
                  <a:srgbClr val="C00000"/>
                </a:solidFill>
              </a:rPr>
              <a:t>feeling pride to overcome the obstacle of reading and starting to like school again. 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Imagine… </a:t>
            </a:r>
            <a:r>
              <a:rPr lang="en-US" sz="1600" dirty="0">
                <a:solidFill>
                  <a:srgbClr val="C00000"/>
                </a:solidFill>
              </a:rPr>
              <a:t>being a good student, reader, and one day, being a teacher to help others read.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425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7C119C-855B-AB45-9200-57B24D40F407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8C282-A880-954D-A138-9AE9BDA1F5E5}"/>
              </a:ext>
            </a:extLst>
          </p:cNvPr>
          <p:cNvSpPr/>
          <p:nvPr/>
        </p:nvSpPr>
        <p:spPr>
          <a:xfrm>
            <a:off x="7276426" y="5159932"/>
            <a:ext cx="3698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latin typeface="American Typewriter" panose="02090604020004020304" pitchFamily="18" charset="77"/>
              </a:rPr>
              <a:t>Play </a:t>
            </a:r>
            <a:r>
              <a:rPr lang="en-US" dirty="0">
                <a:latin typeface="American Typewriter" panose="02090604020004020304" pitchFamily="18" charset="77"/>
                <a:hlinkClick r:id="rId2"/>
              </a:rPr>
              <a:t>“</a:t>
            </a:r>
            <a:r>
              <a:rPr lang="en-US" i="1" dirty="0">
                <a:latin typeface="American Typewriter" panose="02090604020004020304" pitchFamily="18" charset="77"/>
                <a:hlinkClick r:id="rId2"/>
              </a:rPr>
              <a:t>Brave</a:t>
            </a:r>
            <a:r>
              <a:rPr lang="en-US" dirty="0">
                <a:latin typeface="American Typewriter" panose="02090604020004020304" pitchFamily="18" charset="77"/>
                <a:hlinkClick r:id="rId2"/>
              </a:rPr>
              <a:t>” </a:t>
            </a:r>
            <a:r>
              <a:rPr lang="en-US" dirty="0">
                <a:latin typeface="American Typewriter" panose="02090604020004020304" pitchFamily="18" charset="77"/>
              </a:rPr>
              <a:t>by Sara Bareilles or other songs from the resource section to motivate students to share their stories.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0A73A0DC-5437-6742-B9A6-07F4114A39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47" y="273549"/>
            <a:ext cx="811444" cy="935712"/>
          </a:xfrm>
          <a:prstGeom prst="rect">
            <a:avLst/>
          </a:prstGeom>
        </p:spPr>
      </p:pic>
      <p:pic>
        <p:nvPicPr>
          <p:cNvPr id="3074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DF899D0-CCE6-2641-A3DD-44BBC815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6426" y="2172311"/>
            <a:ext cx="3977975" cy="28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1FB4C73-A66F-C849-AE21-337ABD6FA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EF11FAA-EFDE-4E47-8605-0E0CC664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89" y="255153"/>
            <a:ext cx="7211269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Share and Empathize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*Are you ready to share your story?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Not everyone will be ready to share yet.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</a:rPr>
              <a:t>*Listen, Connect, and Applaud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Baloo" panose="03080902040302020200" pitchFamily="66" charset="77"/>
              </a:rPr>
              <a:t>*Which stories can you relate to?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latin typeface="American Typewriter" panose="02090604020004020304" pitchFamily="18" charset="77"/>
                <a:cs typeface="Baloo" panose="03080902040302020200" pitchFamily="66" charset="77"/>
              </a:rPr>
              <a:t>*How does reading your story make you feel?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latin typeface="American Typewriter" panose="02090604020004020304" pitchFamily="18" charset="77"/>
                <a:cs typeface="Baloo" panose="03080902040302020200" pitchFamily="66" charset="77"/>
              </a:rPr>
              <a:t>*How does it feel to empathize?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E2571099-EACD-A14C-9D2F-2205153B2B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920" y="2418521"/>
            <a:ext cx="4130240" cy="4151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1E6EE-B46E-3B45-B1F1-E7D8B88ED8B9}"/>
              </a:ext>
            </a:extLst>
          </p:cNvPr>
          <p:cNvSpPr txBox="1"/>
          <p:nvPr/>
        </p:nvSpPr>
        <p:spPr>
          <a:xfrm>
            <a:off x="8548656" y="893386"/>
            <a:ext cx="3284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Read </a:t>
            </a:r>
            <a:r>
              <a:rPr lang="en-US" dirty="0">
                <a:latin typeface="American Typewriter" panose="02090604020004020304" pitchFamily="18" charset="77"/>
                <a:hlinkClick r:id="rId6"/>
              </a:rPr>
              <a:t>The Rabbit Listened</a:t>
            </a:r>
            <a:r>
              <a:rPr lang="en-US" dirty="0">
                <a:latin typeface="American Typewriter" panose="02090604020004020304" pitchFamily="18" charset="77"/>
              </a:rPr>
              <a:t>.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Discuss how the rabbit helped Taylor work through a difficult situation.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B763D-6DC4-884C-A5A1-03A52A3C8053}"/>
              </a:ext>
            </a:extLst>
          </p:cNvPr>
          <p:cNvSpPr txBox="1"/>
          <p:nvPr/>
        </p:nvSpPr>
        <p:spPr>
          <a:xfrm>
            <a:off x="151452" y="4494231"/>
            <a:ext cx="29867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Ways to Share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*whole class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*small trusted group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*one on one with a friend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*create a video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*self (journal)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61D48A-74F7-3241-A686-1C94B45BB6DA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8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1A9C5EE-CBAA-B142-8A15-7CA0077188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45" y="212959"/>
            <a:ext cx="4725557" cy="6251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C71FA-0203-E44B-9E73-F074973D4A47}"/>
              </a:ext>
            </a:extLst>
          </p:cNvPr>
          <p:cNvSpPr txBox="1"/>
          <p:nvPr/>
        </p:nvSpPr>
        <p:spPr>
          <a:xfrm>
            <a:off x="6679709" y="741405"/>
            <a:ext cx="50182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What is the challenge from your Imagine Story?</a:t>
            </a:r>
          </a:p>
          <a:p>
            <a:pPr marL="342900" indent="-342900"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What is your hope for a better future?</a:t>
            </a:r>
          </a:p>
          <a:p>
            <a:pPr marL="342900" indent="-342900"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What is the ending you would like your Imagine Story to have?</a:t>
            </a:r>
          </a:p>
          <a:p>
            <a:pPr marL="342900" indent="-342900"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What action can you take to make your dream happen?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A53BE-D693-9349-B940-A4657FA6B170}"/>
              </a:ext>
            </a:extLst>
          </p:cNvPr>
          <p:cNvSpPr txBox="1"/>
          <p:nvPr/>
        </p:nvSpPr>
        <p:spPr>
          <a:xfrm>
            <a:off x="6916153" y="4039243"/>
            <a:ext cx="3784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DO…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*Write down 3 things you will do to bring your hopes and dreams to life.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*Make a poster to show your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commitment to your achieving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your dream.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A0EEC09-D296-2B4B-ACCB-CD56FA0B2E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58" y="1430908"/>
            <a:ext cx="1192992" cy="1199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76A704-B6ED-8B45-9889-38A0F66402D6}"/>
              </a:ext>
            </a:extLst>
          </p:cNvPr>
          <p:cNvSpPr txBox="1"/>
          <p:nvPr/>
        </p:nvSpPr>
        <p:spPr>
          <a:xfrm>
            <a:off x="675302" y="2775706"/>
            <a:ext cx="175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list 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CE0F4-576A-D144-94B6-040A4E2330D4}"/>
              </a:ext>
            </a:extLst>
          </p:cNvPr>
          <p:cNvSpPr/>
          <p:nvPr/>
        </p:nvSpPr>
        <p:spPr>
          <a:xfrm>
            <a:off x="913181" y="147494"/>
            <a:ext cx="4061350" cy="48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merican Typewriter" panose="02090604020004020304" pitchFamily="18" charset="77"/>
              </a:rPr>
              <a:t>Hope Into 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661372-ACD5-DA45-A538-47374445C1AE}"/>
              </a:ext>
            </a:extLst>
          </p:cNvPr>
          <p:cNvSpPr txBox="1"/>
          <p:nvPr/>
        </p:nvSpPr>
        <p:spPr>
          <a:xfrm>
            <a:off x="2922186" y="1845797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list hopes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E3261-8F85-E34E-856F-C646C611E719}"/>
              </a:ext>
            </a:extLst>
          </p:cNvPr>
          <p:cNvSpPr txBox="1"/>
          <p:nvPr/>
        </p:nvSpPr>
        <p:spPr>
          <a:xfrm>
            <a:off x="4866803" y="1354960"/>
            <a:ext cx="1717193" cy="286232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   take action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42C7DB9-5CC4-4945-ACF6-5FF291696D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727" y="351320"/>
            <a:ext cx="1078180" cy="1036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5CA386-E757-CB4C-96AE-143FB274F6DA}"/>
              </a:ext>
            </a:extLst>
          </p:cNvPr>
          <p:cNvSpPr txBox="1"/>
          <p:nvPr/>
        </p:nvSpPr>
        <p:spPr>
          <a:xfrm>
            <a:off x="7174433" y="2827485"/>
            <a:ext cx="1849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5. Change your "Imagine"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dreams into "I” statements.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8F5370-73A6-884A-8B47-114BE6F0E945}"/>
              </a:ext>
            </a:extLst>
          </p:cNvPr>
          <p:cNvSpPr txBox="1"/>
          <p:nvPr/>
        </p:nvSpPr>
        <p:spPr>
          <a:xfrm>
            <a:off x="2513924" y="5264507"/>
            <a:ext cx="3881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*Watch the story, </a:t>
            </a:r>
            <a:r>
              <a:rPr lang="en-US" dirty="0">
                <a:latin typeface="American Typewriter" panose="02090604020004020304" pitchFamily="18" charset="77"/>
                <a:hlinkClick r:id="rId5"/>
              </a:rPr>
              <a:t>Dream Big</a:t>
            </a:r>
            <a:r>
              <a:rPr lang="en-US" dirty="0">
                <a:latin typeface="American Typewriter" panose="02090604020004020304" pitchFamily="18" charset="77"/>
              </a:rPr>
              <a:t>, by Deloris Jordan.  Discuss what actions Michael took to make his dreams come true.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E8A22B-61B9-A243-A6F8-D88C0C236594}"/>
              </a:ext>
            </a:extLst>
          </p:cNvPr>
          <p:cNvSpPr txBox="1"/>
          <p:nvPr/>
        </p:nvSpPr>
        <p:spPr>
          <a:xfrm>
            <a:off x="9119577" y="2735151"/>
            <a:ext cx="15119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I am…</a:t>
            </a:r>
          </a:p>
          <a:p>
            <a:r>
              <a:rPr lang="en-US" sz="2800" b="1" dirty="0">
                <a:latin typeface="American Typewriter" panose="02090604020004020304" pitchFamily="18" charset="77"/>
              </a:rPr>
              <a:t>I can…</a:t>
            </a:r>
          </a:p>
          <a:p>
            <a:r>
              <a:rPr lang="en-US" sz="2800" b="1" dirty="0">
                <a:latin typeface="American Typewriter" panose="02090604020004020304" pitchFamily="18" charset="77"/>
              </a:rPr>
              <a:t>I will…</a:t>
            </a: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F246159D-2493-6743-8D90-AFD02B61F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09" y="264480"/>
            <a:ext cx="890544" cy="11655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EA7DAA-5C5F-E842-8B25-911A5AE1921A}"/>
              </a:ext>
            </a:extLst>
          </p:cNvPr>
          <p:cNvSpPr/>
          <p:nvPr/>
        </p:nvSpPr>
        <p:spPr>
          <a:xfrm>
            <a:off x="11157481" y="6037095"/>
            <a:ext cx="89924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1E70824-A108-D141-B220-7579C2C49ADB}"/>
              </a:ext>
            </a:extLst>
          </p:cNvPr>
          <p:cNvSpPr/>
          <p:nvPr/>
        </p:nvSpPr>
        <p:spPr>
          <a:xfrm>
            <a:off x="11133438" y="151981"/>
            <a:ext cx="815546" cy="58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22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16678</TotalTime>
  <Words>3386</Words>
  <Application>Microsoft Macintosh PowerPoint</Application>
  <PresentationFormat>Widescreen</PresentationFormat>
  <Paragraphs>475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American Typewriter</vt:lpstr>
      <vt:lpstr>APPLE CHANCERY</vt:lpstr>
      <vt:lpstr>APPLE CHANCERY</vt:lpstr>
      <vt:lpstr>Arial</vt:lpstr>
      <vt:lpstr>Calibri</vt:lpstr>
      <vt:lpstr>Calibri Light</vt:lpstr>
      <vt:lpstr>Ink Free</vt:lpstr>
      <vt:lpstr>Jokerman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Daubert, Todd</dc:creator>
  <cp:lastModifiedBy>Microsoft Office User</cp:lastModifiedBy>
  <cp:revision>79</cp:revision>
  <dcterms:created xsi:type="dcterms:W3CDTF">2022-01-18T17:49:24Z</dcterms:created>
  <dcterms:modified xsi:type="dcterms:W3CDTF">2022-04-14T20:37:27Z</dcterms:modified>
</cp:coreProperties>
</file>