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336"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80" r:id="rId19"/>
    <p:sldId id="275" r:id="rId20"/>
    <p:sldId id="276" r:id="rId21"/>
    <p:sldId id="277"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6" r:id="rId45"/>
    <p:sldId id="305" r:id="rId46"/>
    <p:sldId id="309" r:id="rId47"/>
    <p:sldId id="308" r:id="rId48"/>
    <p:sldId id="310" r:id="rId49"/>
    <p:sldId id="313" r:id="rId50"/>
    <p:sldId id="311" r:id="rId51"/>
    <p:sldId id="312" r:id="rId52"/>
    <p:sldId id="314" r:id="rId53"/>
    <p:sldId id="315" r:id="rId54"/>
    <p:sldId id="317" r:id="rId55"/>
    <p:sldId id="316" r:id="rId56"/>
    <p:sldId id="318" r:id="rId57"/>
    <p:sldId id="320" r:id="rId58"/>
    <p:sldId id="319" r:id="rId59"/>
    <p:sldId id="321" r:id="rId60"/>
    <p:sldId id="323" r:id="rId61"/>
    <p:sldId id="322" r:id="rId62"/>
    <p:sldId id="324" r:id="rId63"/>
    <p:sldId id="325" r:id="rId64"/>
    <p:sldId id="326" r:id="rId65"/>
    <p:sldId id="327" r:id="rId66"/>
    <p:sldId id="328" r:id="rId67"/>
    <p:sldId id="329" r:id="rId68"/>
    <p:sldId id="330" r:id="rId69"/>
    <p:sldId id="332" r:id="rId70"/>
    <p:sldId id="333" r:id="rId71"/>
    <p:sldId id="334" r:id="rId72"/>
    <p:sldId id="258" r:id="rId73"/>
    <p:sldId id="335" r:id="rId74"/>
  </p:sldIdLst>
  <p:sldSz cx="18288000" cy="10287000"/>
  <p:notesSz cx="6858000" cy="9144000"/>
  <p:embeddedFontLst>
    <p:embeddedFont>
      <p:font typeface="Canva Sans 1" panose="020B0503030501040103" pitchFamily="34" charset="0"/>
      <p:regular r:id="rId75"/>
    </p:embeddedFont>
    <p:embeddedFont>
      <p:font typeface="Canva Sans 2 Bold" panose="020B0803030501040103" pitchFamily="34" charset="0"/>
      <p:regular r:id="rId75"/>
      <p:bold r:id="rId75"/>
    </p:embeddedFont>
    <p:embeddedFont>
      <p:font typeface="Poppins" pitchFamily="2" charset="77"/>
      <p:regular r:id="rId76"/>
      <p:bold r:id="rId77"/>
      <p:italic r:id="rId78"/>
      <p:boldItalic r:id="rId79"/>
    </p:embeddedFont>
    <p:embeddedFont>
      <p:font typeface="Poppins Bold" pitchFamily="2" charset="77"/>
      <p:regular r:id="rId75"/>
      <p:bold r:id="rId75"/>
    </p:embeddedFont>
    <p:embeddedFont>
      <p:font typeface="Poppins Italics" pitchFamily="2" charset="77"/>
      <p:regular r:id="rId75"/>
      <p:italic r:id="rId75"/>
    </p:embeddedFont>
    <p:embeddedFont>
      <p:font typeface="Sniglet" pitchFamily="82"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3" autoAdjust="0"/>
    <p:restoredTop sz="94532" autoAdjust="0"/>
  </p:normalViewPr>
  <p:slideViewPr>
    <p:cSldViewPr>
      <p:cViewPr varScale="1">
        <p:scale>
          <a:sx n="76" d="100"/>
          <a:sy n="76" d="100"/>
        </p:scale>
        <p:origin x="4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JrF5BF3aES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eGIiJryYZ_U"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pbs.org/show/cetthinktv-education/collections/stress-trauma-and-brain-insights-educators/" TargetMode="Externa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aSqooWqtUYA&amp;t=1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traumadissociation.com/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bJmry_L64zQ"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mBwXDEOjAnw&amp;t=81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5pe-X6KoAE8&amp;t=1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l5euXIaN4tM"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hozqWuGwSlA&amp;t=3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v9zO0Wqs0m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inqLSvVRMHQ"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bAmsZMCkEUo&amp;t=46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QbQrnZg4W8g"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tBoSbDlqqbU&amp;t=2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Cz0uOJcGsTg"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nYUjBCJWFzo"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I3JwogMRSu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vimeo.com/456209940?embedded=true&amp;source=vimeo_logo&amp;owner=40024563&amp;_ga=2.205611283.142941057.1731327621-298516040.173090672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Lkz82Jn-CTg&amp;t=171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htyYUcnA6cs&amp;t=38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GrSyuCZALr8"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vimeo.com/456298892"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s://theimagineproject.org/the-7-step-journal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spotify.com/playlist/3Xyfy02g4oFsJkIPHoL70N?si=e1cd1e67607349f4"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2i6E6mHuljY"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D-jG_ZhZXn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bdJXcA4aVD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vimeo.com/457849924?_ga=2.239183875.142941057.1731327621-298516040.173090672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I8-0OyMdA6M"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3XoMdt_lVNE"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op2R66sy1cI"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63U1QXdpXbA"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s://youtu.be/1yJJjXQLkww" TargetMode="External"/><Relationship Id="rId3" Type="http://schemas.openxmlformats.org/officeDocument/2006/relationships/image" Target="../media/image41.jpeg"/><Relationship Id="rId7" Type="http://schemas.openxmlformats.org/officeDocument/2006/relationships/image" Target="../media/image1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43.jpeg"/><Relationship Id="rId4" Type="http://schemas.openxmlformats.org/officeDocument/2006/relationships/image" Target="../media/image40.png"/><Relationship Id="rId9" Type="http://schemas.openxmlformats.org/officeDocument/2006/relationships/hyperlink" Target="https://youtu.be/sAVwCTmajb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zIXOWKDwvKU"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rBjAWkog9n0"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hyperlink" Target="https://theimagineproject.org/eft-tapping/" TargetMode="External"/><Relationship Id="rId5" Type="http://schemas.openxmlformats.org/officeDocument/2006/relationships/hyperlink" Target="https://theimagineproject.org/etf-tapping/" TargetMode="External"/><Relationship Id="rId4" Type="http://schemas.openxmlformats.org/officeDocument/2006/relationships/hyperlink" Target="https://www.gonoodl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watch?v=amsNwRbsZRw&amp;feature=youtu.be" TargetMode="External"/><Relationship Id="rId6" Type="http://schemas.openxmlformats.org/officeDocument/2006/relationships/image" Target="../media/image12.png"/><Relationship Id="rId5" Type="http://schemas.openxmlformats.org/officeDocument/2006/relationships/hyperlink" Target="https://www.youtube.com/watch?v=amsNwRbsZRw&amp;feature=youtu.be" TargetMode="External"/><Relationship Id="rId4" Type="http://schemas.openxmlformats.org/officeDocument/2006/relationships/hyperlink" Target="https://www.ccnederland.org/wp-content/uploads/Feelings-Wheel-Combined-2.17.12.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theimagineproject.org/parent-letter/"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docs.google.com/forms/d/e/1FAIpQLScK-c3AEcWF9W_f9ZBWYc3jn3EoTHPx9L50X-j9HCvmBgJC6g/viewform?usp=pp_url"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watch?v=W0aAiDrY_mQ"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1028700" y="3771900"/>
            <a:ext cx="4627860" cy="4627842"/>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95448" t="-12661" b="-17556"/>
              </a:stretch>
            </a:blipFill>
          </p:spPr>
          <p:txBody>
            <a:bodyPr/>
            <a:lstStyle/>
            <a:p>
              <a:endParaRPr lang="en-US"/>
            </a:p>
          </p:txBody>
        </p:sp>
      </p:grpSp>
      <p:grpSp>
        <p:nvGrpSpPr>
          <p:cNvPr id="5" name="Group 5"/>
          <p:cNvGrpSpPr/>
          <p:nvPr/>
        </p:nvGrpSpPr>
        <p:grpSpPr>
          <a:xfrm>
            <a:off x="3736040" y="1028700"/>
            <a:ext cx="2294624" cy="2294615"/>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187" r="-25187"/>
              </a:stretch>
            </a:blipFill>
          </p:spPr>
          <p:txBody>
            <a:bodyPr/>
            <a:lstStyle/>
            <a:p>
              <a:endParaRPr lang="en-US"/>
            </a:p>
          </p:txBody>
        </p:sp>
      </p:grpSp>
      <p:grpSp>
        <p:nvGrpSpPr>
          <p:cNvPr id="7" name="Group 7"/>
          <p:cNvGrpSpPr/>
          <p:nvPr/>
        </p:nvGrpSpPr>
        <p:grpSpPr>
          <a:xfrm>
            <a:off x="8755858" y="-718194"/>
            <a:ext cx="3012658" cy="3012646"/>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5046" r="-25046"/>
              </a:stretch>
            </a:blipFill>
          </p:spPr>
          <p:txBody>
            <a:bodyPr/>
            <a:lstStyle/>
            <a:p>
              <a:endParaRPr lang="en-US"/>
            </a:p>
          </p:txBody>
        </p:sp>
      </p:grpSp>
      <p:grpSp>
        <p:nvGrpSpPr>
          <p:cNvPr id="9" name="Group 9"/>
          <p:cNvGrpSpPr/>
          <p:nvPr/>
        </p:nvGrpSpPr>
        <p:grpSpPr>
          <a:xfrm>
            <a:off x="6364039" y="2017741"/>
            <a:ext cx="2611158" cy="2611147"/>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r="-25046"/>
              </a:stretch>
            </a:blipFill>
          </p:spPr>
          <p:txBody>
            <a:bodyPr/>
            <a:lstStyle/>
            <a:p>
              <a:endParaRPr lang="en-US"/>
            </a:p>
          </p:txBody>
        </p:sp>
      </p:grpSp>
      <p:grpSp>
        <p:nvGrpSpPr>
          <p:cNvPr id="11" name="Group 11"/>
          <p:cNvGrpSpPr/>
          <p:nvPr/>
        </p:nvGrpSpPr>
        <p:grpSpPr>
          <a:xfrm>
            <a:off x="2644973" y="2176007"/>
            <a:ext cx="757693" cy="75769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5400000">
            <a:off x="15598612" y="-1127405"/>
            <a:ext cx="971307" cy="5318986"/>
            <a:chOff x="0" y="0"/>
            <a:chExt cx="660400" cy="3616426"/>
          </a:xfrm>
        </p:grpSpPr>
        <p:sp>
          <p:nvSpPr>
            <p:cNvPr id="15" name="Freeform 15"/>
            <p:cNvSpPr/>
            <p:nvPr/>
          </p:nvSpPr>
          <p:spPr>
            <a:xfrm>
              <a:off x="0" y="0"/>
              <a:ext cx="660400" cy="3616426"/>
            </a:xfrm>
            <a:custGeom>
              <a:avLst/>
              <a:gdLst/>
              <a:ahLst/>
              <a:cxnLst/>
              <a:rect l="l" t="t" r="r" b="b"/>
              <a:pathLst>
                <a:path w="660400" h="3616426">
                  <a:moveTo>
                    <a:pt x="220252" y="3597357"/>
                  </a:moveTo>
                  <a:cubicBezTo>
                    <a:pt x="254109" y="3608871"/>
                    <a:pt x="292600" y="3616426"/>
                    <a:pt x="330378" y="3616426"/>
                  </a:cubicBezTo>
                  <a:cubicBezTo>
                    <a:pt x="368157" y="3616426"/>
                    <a:pt x="404509" y="3609949"/>
                    <a:pt x="438009" y="3598435"/>
                  </a:cubicBezTo>
                  <a:cubicBezTo>
                    <a:pt x="438723" y="3598076"/>
                    <a:pt x="439435" y="3598076"/>
                    <a:pt x="440148" y="3597716"/>
                  </a:cubicBezTo>
                  <a:cubicBezTo>
                    <a:pt x="565955" y="3551662"/>
                    <a:pt x="658618" y="3430048"/>
                    <a:pt x="660400" y="3225648"/>
                  </a:cubicBezTo>
                  <a:lnTo>
                    <a:pt x="660400" y="0"/>
                  </a:lnTo>
                  <a:lnTo>
                    <a:pt x="0" y="0"/>
                  </a:lnTo>
                  <a:lnTo>
                    <a:pt x="0" y="3223254"/>
                  </a:lnTo>
                  <a:cubicBezTo>
                    <a:pt x="1782" y="3430766"/>
                    <a:pt x="93019" y="3552382"/>
                    <a:pt x="220252" y="3597357"/>
                  </a:cubicBezTo>
                  <a:close/>
                </a:path>
              </a:pathLst>
            </a:custGeom>
            <a:solidFill>
              <a:srgbClr val="F5C72D"/>
            </a:solidFill>
          </p:spPr>
          <p:txBody>
            <a:bodyPr/>
            <a:lstStyle/>
            <a:p>
              <a:endParaRPr lang="en-US"/>
            </a:p>
          </p:txBody>
        </p:sp>
        <p:sp>
          <p:nvSpPr>
            <p:cNvPr id="16" name="TextBox 16"/>
            <p:cNvSpPr txBox="1"/>
            <p:nvPr/>
          </p:nvSpPr>
          <p:spPr>
            <a:xfrm>
              <a:off x="0" y="-66675"/>
              <a:ext cx="660400" cy="3556101"/>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7365980" y="5777865"/>
            <a:ext cx="1844039" cy="184403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7211022" y="7760493"/>
            <a:ext cx="639249" cy="6392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6459259" y="1562568"/>
            <a:ext cx="429699" cy="4296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B49F"/>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9308572" y="2718851"/>
            <a:ext cx="736586" cy="73658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684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9" name="Freeform 29"/>
          <p:cNvSpPr/>
          <p:nvPr/>
        </p:nvSpPr>
        <p:spPr>
          <a:xfrm>
            <a:off x="8393390" y="4465087"/>
            <a:ext cx="6207102" cy="2033881"/>
          </a:xfrm>
          <a:custGeom>
            <a:avLst/>
            <a:gdLst/>
            <a:ahLst/>
            <a:cxnLst/>
            <a:rect l="l" t="t" r="r" b="b"/>
            <a:pathLst>
              <a:path w="6207102" h="2033881">
                <a:moveTo>
                  <a:pt x="0" y="0"/>
                </a:moveTo>
                <a:lnTo>
                  <a:pt x="6207103" y="0"/>
                </a:lnTo>
                <a:lnTo>
                  <a:pt x="6207103" y="2033880"/>
                </a:lnTo>
                <a:lnTo>
                  <a:pt x="0" y="2033880"/>
                </a:lnTo>
                <a:lnTo>
                  <a:pt x="0" y="0"/>
                </a:lnTo>
                <a:close/>
              </a:path>
            </a:pathLst>
          </a:custGeom>
          <a:blipFill>
            <a:blip r:embed="rId7"/>
            <a:stretch>
              <a:fillRect/>
            </a:stretch>
          </a:blipFill>
        </p:spPr>
        <p:txBody>
          <a:bodyPr/>
          <a:lstStyle/>
          <a:p>
            <a:endParaRPr lang="en-US"/>
          </a:p>
        </p:txBody>
      </p:sp>
      <p:sp>
        <p:nvSpPr>
          <p:cNvPr id="30" name="TextBox 30"/>
          <p:cNvSpPr txBox="1"/>
          <p:nvPr/>
        </p:nvSpPr>
        <p:spPr>
          <a:xfrm>
            <a:off x="8393390" y="6685340"/>
            <a:ext cx="7838715" cy="1013739"/>
          </a:xfrm>
          <a:prstGeom prst="rect">
            <a:avLst/>
          </a:prstGeom>
        </p:spPr>
        <p:txBody>
          <a:bodyPr lIns="0" tIns="0" rIns="0" bIns="0" rtlCol="0" anchor="t">
            <a:spAutoFit/>
          </a:bodyPr>
          <a:lstStyle/>
          <a:p>
            <a:pPr algn="l">
              <a:lnSpc>
                <a:spcPts val="7920"/>
              </a:lnSpc>
            </a:pPr>
            <a:r>
              <a:rPr lang="en-US" sz="5400" dirty="0">
                <a:solidFill>
                  <a:srgbClr val="4C9E8D"/>
                </a:solidFill>
                <a:latin typeface="Sniglet"/>
                <a:ea typeface="Sniglet"/>
                <a:cs typeface="Sniglet"/>
                <a:sym typeface="Sniglet"/>
              </a:rPr>
              <a:t>The Imagine </a:t>
            </a:r>
            <a:r>
              <a:rPr lang="en-US" sz="6600" dirty="0">
                <a:solidFill>
                  <a:srgbClr val="4C9E8D"/>
                </a:solidFill>
                <a:latin typeface="Sniglet"/>
                <a:ea typeface="Sniglet"/>
                <a:cs typeface="Sniglet"/>
                <a:sym typeface="Sniglet"/>
              </a:rPr>
              <a:t>Project</a:t>
            </a:r>
          </a:p>
        </p:txBody>
      </p:sp>
      <p:sp>
        <p:nvSpPr>
          <p:cNvPr id="31" name="TextBox 31"/>
          <p:cNvSpPr txBox="1"/>
          <p:nvPr/>
        </p:nvSpPr>
        <p:spPr>
          <a:xfrm>
            <a:off x="8393390" y="7743913"/>
            <a:ext cx="7838715" cy="1195070"/>
          </a:xfrm>
          <a:prstGeom prst="rect">
            <a:avLst/>
          </a:prstGeom>
        </p:spPr>
        <p:txBody>
          <a:bodyPr lIns="0" tIns="0" rIns="0" bIns="0" rtlCol="0" anchor="t">
            <a:spAutoFit/>
          </a:bodyPr>
          <a:lstStyle/>
          <a:p>
            <a:pPr algn="l">
              <a:lnSpc>
                <a:spcPts val="2380"/>
              </a:lnSpc>
            </a:pPr>
            <a:r>
              <a:rPr lang="en-US" sz="1700" dirty="0">
                <a:solidFill>
                  <a:srgbClr val="F5C72D"/>
                </a:solidFill>
                <a:latin typeface="Poppins"/>
                <a:ea typeface="Poppins"/>
                <a:cs typeface="Poppins"/>
                <a:sym typeface="Poppins"/>
              </a:rPr>
              <a:t>Go at your own pace, We encourage you to write your own story when it’s suggested. Writing your own story helps with understanding the power of the project. You will enjoy it, we promise!</a:t>
            </a:r>
          </a:p>
          <a:p>
            <a:pPr algn="l">
              <a:lnSpc>
                <a:spcPts val="2380"/>
              </a:lnSpc>
            </a:pPr>
            <a:endParaRPr lang="en-US" sz="1700" dirty="0">
              <a:solidFill>
                <a:srgbClr val="F5C72D"/>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961170">
            <a:off x="-837612" y="-1826679"/>
            <a:ext cx="9209121" cy="9338411"/>
            <a:chOff x="0" y="0"/>
            <a:chExt cx="2425447" cy="2459499"/>
          </a:xfrm>
        </p:grpSpPr>
        <p:sp>
          <p:nvSpPr>
            <p:cNvPr id="4" name="Freeform 4"/>
            <p:cNvSpPr/>
            <p:nvPr/>
          </p:nvSpPr>
          <p:spPr>
            <a:xfrm>
              <a:off x="0" y="0"/>
              <a:ext cx="2425447" cy="2459499"/>
            </a:xfrm>
            <a:custGeom>
              <a:avLst/>
              <a:gdLst/>
              <a:ahLst/>
              <a:cxnLst/>
              <a:rect l="l" t="t" r="r" b="b"/>
              <a:pathLst>
                <a:path w="2425447" h="2459499">
                  <a:moveTo>
                    <a:pt x="42875" y="0"/>
                  </a:moveTo>
                  <a:lnTo>
                    <a:pt x="2382573" y="0"/>
                  </a:lnTo>
                  <a:cubicBezTo>
                    <a:pt x="2393944" y="0"/>
                    <a:pt x="2404849" y="4517"/>
                    <a:pt x="2412890" y="12558"/>
                  </a:cubicBezTo>
                  <a:cubicBezTo>
                    <a:pt x="2420930" y="20598"/>
                    <a:pt x="2425447" y="31504"/>
                    <a:pt x="2425447" y="42875"/>
                  </a:cubicBezTo>
                  <a:lnTo>
                    <a:pt x="2425447" y="2416625"/>
                  </a:lnTo>
                  <a:cubicBezTo>
                    <a:pt x="2425447" y="2440304"/>
                    <a:pt x="2406252" y="2459499"/>
                    <a:pt x="2382573" y="2459499"/>
                  </a:cubicBezTo>
                  <a:lnTo>
                    <a:pt x="42875" y="2459499"/>
                  </a:lnTo>
                  <a:cubicBezTo>
                    <a:pt x="19196" y="2459499"/>
                    <a:pt x="0" y="2440304"/>
                    <a:pt x="0" y="2416625"/>
                  </a:cubicBezTo>
                  <a:lnTo>
                    <a:pt x="0" y="42875"/>
                  </a:lnTo>
                  <a:cubicBezTo>
                    <a:pt x="0" y="19196"/>
                    <a:pt x="19196" y="0"/>
                    <a:pt x="42875" y="0"/>
                  </a:cubicBezTo>
                  <a:close/>
                </a:path>
              </a:pathLst>
            </a:custGeom>
            <a:solidFill>
              <a:srgbClr val="4C9E8D"/>
            </a:solidFill>
          </p:spPr>
          <p:txBody>
            <a:bodyPr/>
            <a:lstStyle/>
            <a:p>
              <a:endParaRPr lang="en-US"/>
            </a:p>
          </p:txBody>
        </p:sp>
        <p:sp>
          <p:nvSpPr>
            <p:cNvPr id="5" name="TextBox 5"/>
            <p:cNvSpPr txBox="1"/>
            <p:nvPr/>
          </p:nvSpPr>
          <p:spPr>
            <a:xfrm>
              <a:off x="0" y="-38100"/>
              <a:ext cx="2425447" cy="24975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315620" y="2418664"/>
            <a:ext cx="6967054" cy="859210"/>
          </a:xfrm>
          <a:prstGeom prst="rect">
            <a:avLst/>
          </a:prstGeom>
        </p:spPr>
        <p:txBody>
          <a:bodyPr lIns="0" tIns="0" rIns="0" bIns="0" rtlCol="0" anchor="t">
            <a:spAutoFit/>
          </a:bodyPr>
          <a:lstStyle/>
          <a:p>
            <a:pPr algn="l">
              <a:lnSpc>
                <a:spcPts val="6720"/>
              </a:lnSpc>
            </a:pPr>
            <a:r>
              <a:rPr lang="en-US" sz="5600" dirty="0">
                <a:solidFill>
                  <a:srgbClr val="3F382D"/>
                </a:solidFill>
                <a:latin typeface="Sniglet"/>
                <a:ea typeface="Sniglet"/>
                <a:cs typeface="Sniglet"/>
                <a:sym typeface="Sniglet"/>
              </a:rPr>
              <a:t> </a:t>
            </a:r>
          </a:p>
        </p:txBody>
      </p:sp>
      <p:sp>
        <p:nvSpPr>
          <p:cNvPr id="7" name="TextBox 7"/>
          <p:cNvSpPr txBox="1"/>
          <p:nvPr/>
        </p:nvSpPr>
        <p:spPr>
          <a:xfrm>
            <a:off x="9302611" y="3418789"/>
            <a:ext cx="8192543" cy="1104900"/>
          </a:xfrm>
          <a:prstGeom prst="rect">
            <a:avLst/>
          </a:prstGeom>
        </p:spPr>
        <p:txBody>
          <a:bodyPr lIns="0" tIns="0" rIns="0" bIns="0" rtlCol="0" anchor="t">
            <a:spAutoFit/>
          </a:bodyPr>
          <a:lstStyle/>
          <a:p>
            <a:pPr algn="l">
              <a:lnSpc>
                <a:spcPts val="8640"/>
              </a:lnSpc>
            </a:pPr>
            <a:r>
              <a:rPr lang="en-US" sz="7200" dirty="0">
                <a:solidFill>
                  <a:srgbClr val="4C9E8D"/>
                </a:solidFill>
                <a:latin typeface="Sniglet"/>
                <a:ea typeface="Sniglet"/>
                <a:cs typeface="Sniglet"/>
                <a:sym typeface="Sniglet"/>
              </a:rPr>
              <a:t>Stress statistics:</a:t>
            </a:r>
          </a:p>
        </p:txBody>
      </p:sp>
      <p:sp>
        <p:nvSpPr>
          <p:cNvPr id="8" name="TextBox 8"/>
          <p:cNvSpPr txBox="1"/>
          <p:nvPr/>
        </p:nvSpPr>
        <p:spPr>
          <a:xfrm>
            <a:off x="8823510" y="4628464"/>
            <a:ext cx="7574997" cy="4090035"/>
          </a:xfrm>
          <a:prstGeom prst="rect">
            <a:avLst/>
          </a:prstGeom>
        </p:spPr>
        <p:txBody>
          <a:bodyPr lIns="0" tIns="0" rIns="0" bIns="0" rtlCol="0" anchor="t">
            <a:spAutoFit/>
          </a:bodyPr>
          <a:lstStyle/>
          <a:p>
            <a:pPr marL="906780" lvl="2" indent="-302260" algn="l">
              <a:lnSpc>
                <a:spcPts val="2940"/>
              </a:lnSpc>
              <a:buFont typeface="Arial"/>
              <a:buChar char="⚬"/>
            </a:pPr>
            <a:r>
              <a:rPr lang="en-US" sz="2100" dirty="0">
                <a:solidFill>
                  <a:srgbClr val="3F382D"/>
                </a:solidFill>
                <a:latin typeface="Poppins"/>
                <a:ea typeface="Poppins"/>
                <a:cs typeface="Poppins"/>
                <a:sym typeface="Poppins"/>
              </a:rPr>
              <a:t>In the last 6-7 years there has been an unprecedented spike in anxiety and depression in adolescents. </a:t>
            </a:r>
          </a:p>
          <a:p>
            <a:pPr marL="906780" lvl="2" indent="-302260" algn="l">
              <a:lnSpc>
                <a:spcPts val="2940"/>
              </a:lnSpc>
              <a:buFont typeface="Arial"/>
              <a:buChar char="⚬"/>
            </a:pPr>
            <a:r>
              <a:rPr lang="en-US" sz="2100" dirty="0">
                <a:solidFill>
                  <a:srgbClr val="3F382D"/>
                </a:solidFill>
                <a:latin typeface="Poppins"/>
                <a:ea typeface="Poppins"/>
                <a:cs typeface="Poppins"/>
                <a:sym typeface="Poppins"/>
              </a:rPr>
              <a:t>~35% of children experience health-related stress problems.</a:t>
            </a:r>
          </a:p>
          <a:p>
            <a:pPr marL="906780" lvl="2" indent="-302260" algn="l">
              <a:lnSpc>
                <a:spcPts val="2940"/>
              </a:lnSpc>
              <a:buFont typeface="Arial"/>
              <a:buChar char="⚬"/>
            </a:pPr>
            <a:r>
              <a:rPr lang="en-US" sz="2100" dirty="0">
                <a:solidFill>
                  <a:srgbClr val="3F382D"/>
                </a:solidFill>
                <a:latin typeface="Poppins"/>
                <a:ea typeface="Poppins"/>
                <a:cs typeface="Poppins"/>
                <a:sym typeface="Poppins"/>
              </a:rPr>
              <a:t>~10% have anxiety, ADHD, or behavioral problems. ~5% suffer from depression.</a:t>
            </a:r>
          </a:p>
          <a:p>
            <a:pPr marL="906780" lvl="2" indent="-302260" algn="l">
              <a:lnSpc>
                <a:spcPts val="2940"/>
              </a:lnSpc>
              <a:buFont typeface="Arial"/>
              <a:buChar char="⚬"/>
            </a:pPr>
            <a:r>
              <a:rPr lang="en-US" sz="2100" dirty="0">
                <a:solidFill>
                  <a:srgbClr val="3F382D"/>
                </a:solidFill>
                <a:latin typeface="Poppins"/>
                <a:ea typeface="Poppins"/>
                <a:cs typeface="Poppins"/>
                <a:sym typeface="Poppins"/>
              </a:rPr>
              <a:t>American teens rate their stress at a 5.8 (10 point scale), adults are typically 3.8.</a:t>
            </a:r>
          </a:p>
          <a:p>
            <a:pPr marL="906780" lvl="2" indent="-302260" algn="l">
              <a:lnSpc>
                <a:spcPts val="2940"/>
              </a:lnSpc>
              <a:buFont typeface="Arial"/>
              <a:buChar char="⚬"/>
            </a:pPr>
            <a:r>
              <a:rPr lang="en-US" sz="2100" dirty="0">
                <a:solidFill>
                  <a:srgbClr val="3F382D"/>
                </a:solidFill>
                <a:latin typeface="Poppins"/>
                <a:ea typeface="Poppins"/>
                <a:cs typeface="Poppins"/>
                <a:sym typeface="Poppins"/>
              </a:rPr>
              <a:t>7 out of 10 teens say anxiety and depression are a major problem among their peers. </a:t>
            </a:r>
          </a:p>
        </p:txBody>
      </p:sp>
      <p:grpSp>
        <p:nvGrpSpPr>
          <p:cNvPr id="9" name="Group 9"/>
          <p:cNvGrpSpPr>
            <a:grpSpLocks noChangeAspect="1"/>
          </p:cNvGrpSpPr>
          <p:nvPr/>
        </p:nvGrpSpPr>
        <p:grpSpPr>
          <a:xfrm>
            <a:off x="799650" y="3063189"/>
            <a:ext cx="2821641" cy="2531848"/>
            <a:chOff x="0" y="0"/>
            <a:chExt cx="12823190" cy="11506200"/>
          </a:xfrm>
        </p:grpSpPr>
        <p:sp>
          <p:nvSpPr>
            <p:cNvPr id="10" name="Freeform 10"/>
            <p:cNvSpPr/>
            <p:nvPr/>
          </p:nvSpPr>
          <p:spPr>
            <a:xfrm>
              <a:off x="364490" y="283210"/>
              <a:ext cx="12143740" cy="9904730"/>
            </a:xfrm>
            <a:custGeom>
              <a:avLst/>
              <a:gdLst/>
              <a:ahLst/>
              <a:cxnLst/>
              <a:rect l="l" t="t" r="r" b="b"/>
              <a:pathLst>
                <a:path w="12143740" h="9904730">
                  <a:moveTo>
                    <a:pt x="12143740" y="9904730"/>
                  </a:moveTo>
                  <a:lnTo>
                    <a:pt x="0" y="9904730"/>
                  </a:lnTo>
                  <a:lnTo>
                    <a:pt x="0" y="0"/>
                  </a:lnTo>
                  <a:lnTo>
                    <a:pt x="12143740" y="0"/>
                  </a:lnTo>
                  <a:lnTo>
                    <a:pt x="12143740" y="9904730"/>
                  </a:lnTo>
                  <a:close/>
                </a:path>
              </a:pathLst>
            </a:custGeom>
            <a:blipFill>
              <a:blip r:embed="rId2"/>
              <a:stretch>
                <a:fillRect l="-11152" r="-11152"/>
              </a:stretch>
            </a:blipFill>
          </p:spPr>
          <p:txBody>
            <a:bodyPr/>
            <a:lstStyle/>
            <a:p>
              <a:endParaRPr lang="en-US"/>
            </a:p>
          </p:txBody>
        </p:sp>
        <p:sp>
          <p:nvSpPr>
            <p:cNvPr id="11" name="Freeform 11"/>
            <p:cNvSpPr/>
            <p:nvPr/>
          </p:nvSpPr>
          <p:spPr>
            <a:xfrm>
              <a:off x="0" y="0"/>
              <a:ext cx="12823190" cy="11506200"/>
            </a:xfrm>
            <a:custGeom>
              <a:avLst/>
              <a:gdLst/>
              <a:ahLst/>
              <a:cxnLst/>
              <a:rect l="l" t="t" r="r" b="b"/>
              <a:pathLst>
                <a:path w="12823190" h="11506200">
                  <a:moveTo>
                    <a:pt x="12823190" y="11506200"/>
                  </a:moveTo>
                  <a:lnTo>
                    <a:pt x="0" y="11506200"/>
                  </a:lnTo>
                  <a:lnTo>
                    <a:pt x="0" y="0"/>
                  </a:lnTo>
                  <a:lnTo>
                    <a:pt x="12823190" y="0"/>
                  </a:lnTo>
                  <a:lnTo>
                    <a:pt x="12823190" y="11506200"/>
                  </a:lnTo>
                  <a:close/>
                </a:path>
              </a:pathLst>
            </a:custGeom>
            <a:blipFill>
              <a:blip r:embed="rId3"/>
              <a:stretch>
                <a:fillRect t="-11" b="-11"/>
              </a:stretch>
            </a:blipFill>
          </p:spPr>
          <p:txBody>
            <a:bodyPr/>
            <a:lstStyle/>
            <a:p>
              <a:endParaRPr lang="en-US"/>
            </a:p>
          </p:txBody>
        </p:sp>
      </p:grpSp>
      <p:grpSp>
        <p:nvGrpSpPr>
          <p:cNvPr id="12" name="Group 12"/>
          <p:cNvGrpSpPr>
            <a:grpSpLocks noChangeAspect="1"/>
          </p:cNvGrpSpPr>
          <p:nvPr/>
        </p:nvGrpSpPr>
        <p:grpSpPr>
          <a:xfrm>
            <a:off x="2804327" y="2253615"/>
            <a:ext cx="4504723" cy="5246370"/>
            <a:chOff x="0" y="0"/>
            <a:chExt cx="13561060" cy="15793720"/>
          </a:xfrm>
        </p:grpSpPr>
        <p:sp>
          <p:nvSpPr>
            <p:cNvPr id="13" name="Freeform 13"/>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61896" r="-20697"/>
              </a:stretch>
            </a:blipFill>
          </p:spPr>
          <p:txBody>
            <a:bodyPr/>
            <a:lstStyle/>
            <a:p>
              <a:endParaRPr lang="en-US"/>
            </a:p>
          </p:txBody>
        </p:sp>
        <p:sp>
          <p:nvSpPr>
            <p:cNvPr id="14" name="Freeform 14"/>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txBody>
            <a:bodyPr/>
            <a:lstStyle/>
            <a:p>
              <a:endParaRPr lang="en-US"/>
            </a:p>
          </p:txBody>
        </p:sp>
      </p:grpSp>
      <p:grpSp>
        <p:nvGrpSpPr>
          <p:cNvPr id="15" name="Group 15"/>
          <p:cNvGrpSpPr>
            <a:grpSpLocks noChangeAspect="1"/>
          </p:cNvGrpSpPr>
          <p:nvPr/>
        </p:nvGrpSpPr>
        <p:grpSpPr>
          <a:xfrm>
            <a:off x="5234759" y="6078160"/>
            <a:ext cx="2811728" cy="2522952"/>
            <a:chOff x="0" y="0"/>
            <a:chExt cx="12823190" cy="11506200"/>
          </a:xfrm>
        </p:grpSpPr>
        <p:sp>
          <p:nvSpPr>
            <p:cNvPr id="16" name="Freeform 16"/>
            <p:cNvSpPr/>
            <p:nvPr/>
          </p:nvSpPr>
          <p:spPr>
            <a:xfrm>
              <a:off x="364490" y="283210"/>
              <a:ext cx="12143740" cy="9904730"/>
            </a:xfrm>
            <a:custGeom>
              <a:avLst/>
              <a:gdLst/>
              <a:ahLst/>
              <a:cxnLst/>
              <a:rect l="l" t="t" r="r" b="b"/>
              <a:pathLst>
                <a:path w="12143740" h="9904730">
                  <a:moveTo>
                    <a:pt x="12143740" y="9904730"/>
                  </a:moveTo>
                  <a:lnTo>
                    <a:pt x="0" y="9904730"/>
                  </a:lnTo>
                  <a:lnTo>
                    <a:pt x="0" y="0"/>
                  </a:lnTo>
                  <a:lnTo>
                    <a:pt x="12143740" y="0"/>
                  </a:lnTo>
                  <a:lnTo>
                    <a:pt x="12143740" y="9904730"/>
                  </a:lnTo>
                  <a:close/>
                </a:path>
              </a:pathLst>
            </a:custGeom>
            <a:blipFill>
              <a:blip r:embed="rId6"/>
              <a:stretch>
                <a:fillRect l="-11171" r="-11171"/>
              </a:stretch>
            </a:blipFill>
          </p:spPr>
          <p:txBody>
            <a:bodyPr/>
            <a:lstStyle/>
            <a:p>
              <a:endParaRPr lang="en-US"/>
            </a:p>
          </p:txBody>
        </p:sp>
        <p:sp>
          <p:nvSpPr>
            <p:cNvPr id="17" name="Freeform 17"/>
            <p:cNvSpPr/>
            <p:nvPr/>
          </p:nvSpPr>
          <p:spPr>
            <a:xfrm>
              <a:off x="0" y="0"/>
              <a:ext cx="12823190" cy="11506200"/>
            </a:xfrm>
            <a:custGeom>
              <a:avLst/>
              <a:gdLst/>
              <a:ahLst/>
              <a:cxnLst/>
              <a:rect l="l" t="t" r="r" b="b"/>
              <a:pathLst>
                <a:path w="12823190" h="11506200">
                  <a:moveTo>
                    <a:pt x="12823190" y="11506200"/>
                  </a:moveTo>
                  <a:lnTo>
                    <a:pt x="0" y="11506200"/>
                  </a:lnTo>
                  <a:lnTo>
                    <a:pt x="0" y="0"/>
                  </a:lnTo>
                  <a:lnTo>
                    <a:pt x="12823190" y="0"/>
                  </a:lnTo>
                  <a:lnTo>
                    <a:pt x="12823190" y="11506200"/>
                  </a:lnTo>
                  <a:close/>
                </a:path>
              </a:pathLst>
            </a:custGeom>
            <a:blipFill>
              <a:blip r:embed="rId3"/>
              <a:stretch>
                <a:fillRect t="-11" b="-11"/>
              </a:stretch>
            </a:blipFill>
          </p:spPr>
          <p:txBody>
            <a:bodyPr/>
            <a:lstStyle/>
            <a:p>
              <a:endParaRPr lang="en-US"/>
            </a:p>
          </p:txBody>
        </p:sp>
      </p:grpSp>
      <p:grpSp>
        <p:nvGrpSpPr>
          <p:cNvPr id="18" name="Group 18"/>
          <p:cNvGrpSpPr/>
          <p:nvPr/>
        </p:nvGrpSpPr>
        <p:grpSpPr>
          <a:xfrm>
            <a:off x="17330488" y="6636424"/>
            <a:ext cx="1844039" cy="184403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7175530" y="8619051"/>
            <a:ext cx="639249" cy="6392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435131" y="1028700"/>
            <a:ext cx="1224915" cy="122491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15914381" y="1517029"/>
            <a:ext cx="736586" cy="73658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553143" y="9180097"/>
            <a:ext cx="2213806" cy="221380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3030362" y="1174358"/>
            <a:ext cx="590928" cy="590928"/>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208914"/>
            <a:ext cx="10581444" cy="6251082"/>
          </a:xfrm>
          <a:custGeom>
            <a:avLst/>
            <a:gdLst/>
            <a:ahLst/>
            <a:cxnLst/>
            <a:rect l="l" t="t" r="r" b="b"/>
            <a:pathLst>
              <a:path w="10581444" h="6251082">
                <a:moveTo>
                  <a:pt x="0" y="0"/>
                </a:moveTo>
                <a:lnTo>
                  <a:pt x="10581444" y="0"/>
                </a:lnTo>
                <a:lnTo>
                  <a:pt x="10581444" y="6251082"/>
                </a:lnTo>
                <a:lnTo>
                  <a:pt x="0" y="6251082"/>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2838200" y="942072"/>
            <a:ext cx="12611601"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Learn about how stress and trauma can show up in kids</a:t>
            </a:r>
          </a:p>
        </p:txBody>
      </p:sp>
      <p:pic>
        <p:nvPicPr>
          <p:cNvPr id="17" name="Picture 17"/>
          <p:cNvPicPr>
            <a:picLocks noChangeAspect="1"/>
          </p:cNvPicPr>
          <p:nvPr>
            <a:videoFile r:link="rId1"/>
          </p:nvPr>
        </p:nvPicPr>
        <p:blipFill>
          <a:blip r:embed="rId5"/>
          <a:stretch>
            <a:fillRect/>
          </a:stretch>
        </p:blipFill>
        <p:spPr>
          <a:xfrm>
            <a:off x="5066578" y="4042695"/>
            <a:ext cx="8154845" cy="45835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1461683" y="4038600"/>
            <a:ext cx="11038959" cy="1104900"/>
          </a:xfrm>
          <a:prstGeom prst="rect">
            <a:avLst/>
          </a:prstGeom>
        </p:spPr>
        <p:txBody>
          <a:bodyPr lIns="0" tIns="0" rIns="0" bIns="0" rtlCol="0" anchor="t">
            <a:spAutoFit/>
          </a:bodyPr>
          <a:lstStyle/>
          <a:p>
            <a:pPr algn="l">
              <a:lnSpc>
                <a:spcPts val="8640"/>
              </a:lnSpc>
            </a:pPr>
            <a:r>
              <a:rPr lang="en-US" sz="7200">
                <a:solidFill>
                  <a:srgbClr val="4C9E8D"/>
                </a:solidFill>
                <a:latin typeface="Sniglet"/>
                <a:ea typeface="Sniglet"/>
                <a:cs typeface="Sniglet"/>
                <a:sym typeface="Sniglet"/>
              </a:rPr>
              <a:t>Signs of stress: </a:t>
            </a:r>
          </a:p>
        </p:txBody>
      </p:sp>
      <p:grpSp>
        <p:nvGrpSpPr>
          <p:cNvPr id="4" name="Group 4"/>
          <p:cNvGrpSpPr/>
          <p:nvPr/>
        </p:nvGrpSpPr>
        <p:grpSpPr>
          <a:xfrm>
            <a:off x="16253473" y="9044381"/>
            <a:ext cx="639249" cy="63924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7259300" y="7200341"/>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461683" y="1867269"/>
            <a:ext cx="559936" cy="55993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720089" y="1294654"/>
            <a:ext cx="1844039" cy="184403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9706988" y="2124710"/>
            <a:ext cx="6102983" cy="5989955"/>
          </a:xfrm>
          <a:prstGeom prst="rect">
            <a:avLst/>
          </a:prstGeom>
        </p:spPr>
        <p:txBody>
          <a:bodyPr lIns="0" tIns="0" rIns="0" bIns="0" rtlCol="0" anchor="t">
            <a:spAutoFit/>
          </a:bodyPr>
          <a:lstStyle/>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Stomach aches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Frequent headaches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Acne</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Dizziness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Bowel problems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Bedwetting</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Frequent colds or illnesses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Becoming clingy</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The quality of school work has changes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New habits such as hair twirling, nose picking, or thumb sucking</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A change in sleep patterns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Mood swings</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A child might begin to lie</a:t>
            </a:r>
          </a:p>
          <a:p>
            <a:pPr marL="496567" lvl="1" indent="-248284" algn="l">
              <a:lnSpc>
                <a:spcPts val="3219"/>
              </a:lnSpc>
              <a:buFont typeface="Arial"/>
              <a:buChar char="•"/>
            </a:pPr>
            <a:r>
              <a:rPr lang="en-US" sz="2299">
                <a:solidFill>
                  <a:srgbClr val="000000"/>
                </a:solidFill>
                <a:latin typeface="Canva Sans 1"/>
                <a:ea typeface="Canva Sans 1"/>
                <a:cs typeface="Canva Sans 1"/>
                <a:sym typeface="Canva Sans 1"/>
              </a:rPr>
              <a:t>Changes in eating habits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114757"/>
            <a:ext cx="9798978" cy="6658014"/>
            <a:chOff x="0" y="0"/>
            <a:chExt cx="2580801" cy="1753551"/>
          </a:xfrm>
        </p:grpSpPr>
        <p:sp>
          <p:nvSpPr>
            <p:cNvPr id="4" name="Freeform 4"/>
            <p:cNvSpPr/>
            <p:nvPr/>
          </p:nvSpPr>
          <p:spPr>
            <a:xfrm>
              <a:off x="0" y="0"/>
              <a:ext cx="2580801" cy="1753551"/>
            </a:xfrm>
            <a:custGeom>
              <a:avLst/>
              <a:gdLst/>
              <a:ahLst/>
              <a:cxnLst/>
              <a:rect l="l" t="t" r="r" b="b"/>
              <a:pathLst>
                <a:path w="2580801" h="1753551">
                  <a:moveTo>
                    <a:pt x="0" y="0"/>
                  </a:moveTo>
                  <a:lnTo>
                    <a:pt x="2580801" y="0"/>
                  </a:lnTo>
                  <a:lnTo>
                    <a:pt x="2580801" y="1753551"/>
                  </a:lnTo>
                  <a:lnTo>
                    <a:pt x="0" y="1753551"/>
                  </a:lnTo>
                  <a:close/>
                </a:path>
              </a:pathLst>
            </a:custGeom>
            <a:solidFill>
              <a:srgbClr val="DE594A"/>
            </a:solidFill>
          </p:spPr>
          <p:txBody>
            <a:bodyPr/>
            <a:lstStyle/>
            <a:p>
              <a:endParaRPr lang="en-US"/>
            </a:p>
          </p:txBody>
        </p:sp>
        <p:sp>
          <p:nvSpPr>
            <p:cNvPr id="5" name="TextBox 5"/>
            <p:cNvSpPr txBox="1"/>
            <p:nvPr/>
          </p:nvSpPr>
          <p:spPr>
            <a:xfrm>
              <a:off x="0" y="-38100"/>
              <a:ext cx="2580801" cy="179165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830552" y="2114757"/>
            <a:ext cx="9974552" cy="6658014"/>
          </a:xfrm>
          <a:custGeom>
            <a:avLst/>
            <a:gdLst/>
            <a:ahLst/>
            <a:cxnLst/>
            <a:rect l="l" t="t" r="r" b="b"/>
            <a:pathLst>
              <a:path w="9974552" h="6658014">
                <a:moveTo>
                  <a:pt x="0" y="0"/>
                </a:moveTo>
                <a:lnTo>
                  <a:pt x="9974552" y="0"/>
                </a:lnTo>
                <a:lnTo>
                  <a:pt x="9974552" y="6658014"/>
                </a:lnTo>
                <a:lnTo>
                  <a:pt x="0" y="6658014"/>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9567817" y="3018639"/>
            <a:ext cx="7641388" cy="723900"/>
          </a:xfrm>
          <a:prstGeom prst="rect">
            <a:avLst/>
          </a:prstGeom>
        </p:spPr>
        <p:txBody>
          <a:bodyPr lIns="0" tIns="0" rIns="0" bIns="0" rtlCol="0" anchor="t">
            <a:spAutoFit/>
          </a:bodyPr>
          <a:lstStyle/>
          <a:p>
            <a:pPr algn="l">
              <a:lnSpc>
                <a:spcPts val="5640"/>
              </a:lnSpc>
            </a:pPr>
            <a:r>
              <a:rPr lang="en-US" sz="4700">
                <a:solidFill>
                  <a:srgbClr val="F5C72D"/>
                </a:solidFill>
                <a:latin typeface="Sniglet"/>
                <a:ea typeface="Sniglet"/>
                <a:cs typeface="Sniglet"/>
                <a:sym typeface="Sniglet"/>
              </a:rPr>
              <a:t>Stress and trauma can:</a:t>
            </a:r>
          </a:p>
        </p:txBody>
      </p:sp>
      <p:sp>
        <p:nvSpPr>
          <p:cNvPr id="20" name="TextBox 20"/>
          <p:cNvSpPr txBox="1"/>
          <p:nvPr/>
        </p:nvSpPr>
        <p:spPr>
          <a:xfrm>
            <a:off x="9144000" y="4053840"/>
            <a:ext cx="8115300" cy="4090035"/>
          </a:xfrm>
          <a:prstGeom prst="rect">
            <a:avLst/>
          </a:prstGeom>
        </p:spPr>
        <p:txBody>
          <a:bodyPr lIns="0" tIns="0" rIns="0" bIns="0" rtlCol="0" anchor="t">
            <a:spAutoFit/>
          </a:bodyPr>
          <a:lstStyle/>
          <a:p>
            <a:pPr marL="906780" lvl="2" indent="-302260" algn="l">
              <a:lnSpc>
                <a:spcPts val="2940"/>
              </a:lnSpc>
              <a:buFont typeface="Arial"/>
              <a:buChar char="⚬"/>
            </a:pPr>
            <a:r>
              <a:rPr lang="en-US" sz="2100">
                <a:solidFill>
                  <a:srgbClr val="FFFFFF"/>
                </a:solidFill>
                <a:latin typeface="Poppins"/>
                <a:ea typeface="Poppins"/>
                <a:cs typeface="Poppins"/>
                <a:sym typeface="Poppins"/>
              </a:rPr>
              <a:t>Change brain function which will impair a child’s ability to focus, organize, and process information.</a:t>
            </a:r>
          </a:p>
          <a:p>
            <a:pPr marL="906780" lvl="2" indent="-302260" algn="l">
              <a:lnSpc>
                <a:spcPts val="2940"/>
              </a:lnSpc>
              <a:buFont typeface="Arial"/>
              <a:buChar char="⚬"/>
            </a:pPr>
            <a:r>
              <a:rPr lang="en-US" sz="2100">
                <a:solidFill>
                  <a:srgbClr val="FFFFFF"/>
                </a:solidFill>
                <a:latin typeface="Poppins"/>
                <a:ea typeface="Poppins"/>
                <a:cs typeface="Poppins"/>
                <a:sym typeface="Poppins"/>
              </a:rPr>
              <a:t>Adversely affect attention, memory, and cognition.</a:t>
            </a:r>
          </a:p>
          <a:p>
            <a:pPr marL="906780" lvl="2" indent="-302260" algn="l">
              <a:lnSpc>
                <a:spcPts val="2940"/>
              </a:lnSpc>
              <a:buFont typeface="Arial"/>
              <a:buChar char="⚬"/>
            </a:pPr>
            <a:r>
              <a:rPr lang="en-US" sz="2100">
                <a:solidFill>
                  <a:srgbClr val="FFFFFF"/>
                </a:solidFill>
                <a:latin typeface="Poppins"/>
                <a:ea typeface="Poppins"/>
                <a:cs typeface="Poppins"/>
                <a:sym typeface="Poppins"/>
              </a:rPr>
              <a:t>If a child seems chaotic, unable to focus, easily distracted or frustrated they could be experiencing (or have experienced in the past) some level of stress or trauma. </a:t>
            </a:r>
          </a:p>
          <a:p>
            <a:pPr marL="906780" lvl="2" indent="-302260" algn="l">
              <a:lnSpc>
                <a:spcPts val="2940"/>
              </a:lnSpc>
              <a:buFont typeface="Arial"/>
              <a:buChar char="⚬"/>
            </a:pPr>
            <a:r>
              <a:rPr lang="en-US" sz="2100">
                <a:solidFill>
                  <a:srgbClr val="FFFFFF"/>
                </a:solidFill>
                <a:latin typeface="Poppins"/>
                <a:ea typeface="Poppins"/>
                <a:cs typeface="Poppins"/>
                <a:sym typeface="Poppins"/>
              </a:rPr>
              <a:t>Recommended reading if you’d like to learn more about stress and trauma: “What Happened to You” by Bruce Perry, and/or “The Deepest Well” by Dr. Nadine Burke-Harris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2620419"/>
            <a:ext cx="10581444" cy="6251082"/>
          </a:xfrm>
          <a:custGeom>
            <a:avLst/>
            <a:gdLst/>
            <a:ahLst/>
            <a:cxnLst/>
            <a:rect l="l" t="t" r="r" b="b"/>
            <a:pathLst>
              <a:path w="10581444" h="6251082">
                <a:moveTo>
                  <a:pt x="0" y="0"/>
                </a:moveTo>
                <a:lnTo>
                  <a:pt x="10581444" y="0"/>
                </a:lnTo>
                <a:lnTo>
                  <a:pt x="10581444" y="6251082"/>
                </a:lnTo>
                <a:lnTo>
                  <a:pt x="0" y="6251082"/>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2838200" y="942072"/>
            <a:ext cx="12611601" cy="859210"/>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Understanding trauma </a:t>
            </a:r>
          </a:p>
        </p:txBody>
      </p:sp>
      <p:pic>
        <p:nvPicPr>
          <p:cNvPr id="17" name="Picture 17"/>
          <p:cNvPicPr>
            <a:picLocks noChangeAspect="1"/>
          </p:cNvPicPr>
          <p:nvPr>
            <a:videoFile r:link="rId1"/>
          </p:nvPr>
        </p:nvPicPr>
        <p:blipFill>
          <a:blip r:embed="rId5"/>
          <a:stretch>
            <a:fillRect/>
          </a:stretch>
        </p:blipFill>
        <p:spPr>
          <a:xfrm>
            <a:off x="4921706" y="3303135"/>
            <a:ext cx="8444588" cy="47463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18814"/>
            </a:stretch>
          </a:blipFill>
        </p:spPr>
        <p:txBody>
          <a:bodyPr/>
          <a:lstStyle/>
          <a:p>
            <a:endParaRPr lang="en-US"/>
          </a:p>
        </p:txBody>
      </p:sp>
      <p:grpSp>
        <p:nvGrpSpPr>
          <p:cNvPr id="3" name="Group 3"/>
          <p:cNvGrpSpPr/>
          <p:nvPr/>
        </p:nvGrpSpPr>
        <p:grpSpPr>
          <a:xfrm>
            <a:off x="10174655" y="2948177"/>
            <a:ext cx="8106077" cy="810607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3201111"/>
            <a:ext cx="8115300" cy="4910255"/>
          </a:xfrm>
          <a:prstGeom prst="rect">
            <a:avLst/>
          </a:prstGeom>
        </p:spPr>
        <p:txBody>
          <a:bodyPr lIns="0" tIns="0" rIns="0" bIns="0" rtlCol="0" anchor="t">
            <a:spAutoFit/>
          </a:bodyPr>
          <a:lstStyle/>
          <a:p>
            <a:pPr algn="l">
              <a:lnSpc>
                <a:spcPts val="3219"/>
              </a:lnSpc>
            </a:pPr>
            <a:r>
              <a:rPr lang="en-US" sz="2299" dirty="0">
                <a:solidFill>
                  <a:srgbClr val="3F382D"/>
                </a:solidFill>
                <a:latin typeface="Poppins"/>
                <a:ea typeface="Poppins"/>
                <a:cs typeface="Poppins"/>
                <a:sym typeface="Poppins"/>
              </a:rPr>
              <a:t>Trauma is any life experience that overwhelms your coping mechanisms. Everyone’s coping mechanisms are different. One child might handle an experience better than another. One child might not be bothered much by loud arguing, another will be very upset. Children are more easily and more profoundly affected by a traumatic event. Traumatic events can be severe or mild depending on the child’s ability to cope. </a:t>
            </a:r>
          </a:p>
          <a:p>
            <a:pPr algn="l">
              <a:lnSpc>
                <a:spcPts val="3219"/>
              </a:lnSpc>
            </a:pPr>
            <a:endParaRPr lang="en-US" sz="2299" dirty="0">
              <a:solidFill>
                <a:srgbClr val="3F382D"/>
              </a:solidFill>
              <a:latin typeface="Poppins"/>
              <a:ea typeface="Poppins"/>
              <a:cs typeface="Poppins"/>
              <a:sym typeface="Poppins"/>
            </a:endParaRPr>
          </a:p>
          <a:p>
            <a:pPr algn="l">
              <a:lnSpc>
                <a:spcPts val="3219"/>
              </a:lnSpc>
            </a:pPr>
            <a:r>
              <a:rPr lang="en-US" sz="2299" dirty="0">
                <a:solidFill>
                  <a:srgbClr val="3F382D"/>
                </a:solidFill>
                <a:latin typeface="Poppins"/>
                <a:ea typeface="Poppins"/>
                <a:cs typeface="Poppins"/>
                <a:sym typeface="Poppins"/>
                <a:hlinkClick r:id="rId3"/>
              </a:rPr>
              <a:t>Click here for a wonderful PBS series </a:t>
            </a:r>
            <a:r>
              <a:rPr lang="en-US" sz="2299" dirty="0">
                <a:solidFill>
                  <a:srgbClr val="3F382D"/>
                </a:solidFill>
                <a:latin typeface="Poppins"/>
                <a:ea typeface="Poppins"/>
                <a:cs typeface="Poppins"/>
                <a:sym typeface="Poppins"/>
              </a:rPr>
              <a:t>talking about trauma and what educators can do in the classroom. </a:t>
            </a:r>
          </a:p>
          <a:p>
            <a:pPr algn="l">
              <a:lnSpc>
                <a:spcPts val="3219"/>
              </a:lnSpc>
            </a:pPr>
            <a:endParaRPr lang="en-US" sz="2299" dirty="0">
              <a:solidFill>
                <a:srgbClr val="3F382D"/>
              </a:solidFill>
              <a:latin typeface="Poppins"/>
              <a:ea typeface="Poppins"/>
              <a:cs typeface="Poppins"/>
              <a:sym typeface="Poppins"/>
            </a:endParaRPr>
          </a:p>
        </p:txBody>
      </p:sp>
      <p:grpSp>
        <p:nvGrpSpPr>
          <p:cNvPr id="7" name="Group 7"/>
          <p:cNvGrpSpPr/>
          <p:nvPr/>
        </p:nvGrpSpPr>
        <p:grpSpPr>
          <a:xfrm>
            <a:off x="16253473" y="9044381"/>
            <a:ext cx="639249" cy="6392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7259300" y="7200341"/>
            <a:ext cx="1844039" cy="184403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366433" y="390658"/>
            <a:ext cx="559936" cy="55993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815339" y="-181956"/>
            <a:ext cx="1844039" cy="184403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a:off x="9144000" y="2984065"/>
            <a:ext cx="5083693" cy="7302935"/>
          </a:xfrm>
          <a:custGeom>
            <a:avLst/>
            <a:gdLst/>
            <a:ahLst/>
            <a:cxnLst/>
            <a:rect l="l" t="t" r="r" b="b"/>
            <a:pathLst>
              <a:path w="5083693" h="7302935">
                <a:moveTo>
                  <a:pt x="0" y="0"/>
                </a:moveTo>
                <a:lnTo>
                  <a:pt x="5083693" y="0"/>
                </a:lnTo>
                <a:lnTo>
                  <a:pt x="5083693" y="7302935"/>
                </a:lnTo>
                <a:lnTo>
                  <a:pt x="0" y="7302935"/>
                </a:lnTo>
                <a:lnTo>
                  <a:pt x="0" y="0"/>
                </a:lnTo>
                <a:close/>
              </a:path>
            </a:pathLst>
          </a:custGeom>
          <a:blipFill>
            <a:blip r:embed="rId4"/>
            <a:stretch>
              <a:fillRect l="-45874" t="-22528" r="-118151"/>
            </a:stretch>
          </a:blipFill>
        </p:spPr>
        <p:txBody>
          <a:bodyPr/>
          <a:lstStyle/>
          <a:p>
            <a:endParaRPr lang="en-US"/>
          </a:p>
        </p:txBody>
      </p:sp>
      <p:sp>
        <p:nvSpPr>
          <p:cNvPr id="20" name="Freeform 20"/>
          <p:cNvSpPr/>
          <p:nvPr/>
        </p:nvSpPr>
        <p:spPr>
          <a:xfrm>
            <a:off x="12717000" y="3828726"/>
            <a:ext cx="4542300" cy="6690816"/>
          </a:xfrm>
          <a:custGeom>
            <a:avLst/>
            <a:gdLst/>
            <a:ahLst/>
            <a:cxnLst/>
            <a:rect l="l" t="t" r="r" b="b"/>
            <a:pathLst>
              <a:path w="4542300" h="6690816">
                <a:moveTo>
                  <a:pt x="0" y="0"/>
                </a:moveTo>
                <a:lnTo>
                  <a:pt x="4542300" y="0"/>
                </a:lnTo>
                <a:lnTo>
                  <a:pt x="4542300" y="6690816"/>
                </a:lnTo>
                <a:lnTo>
                  <a:pt x="0" y="6690816"/>
                </a:lnTo>
                <a:lnTo>
                  <a:pt x="0" y="0"/>
                </a:lnTo>
                <a:close/>
              </a:path>
            </a:pathLst>
          </a:custGeom>
          <a:blipFill>
            <a:blip r:embed="rId5"/>
            <a:stretch>
              <a:fillRect l="-172588" t="-38965" r="-133502" b="-44827"/>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562343" y="1600763"/>
            <a:ext cx="10412020" cy="7657537"/>
            <a:chOff x="0" y="0"/>
            <a:chExt cx="6350000" cy="4670118"/>
          </a:xfrm>
        </p:grpSpPr>
        <p:sp>
          <p:nvSpPr>
            <p:cNvPr id="4" name="Freeform 4"/>
            <p:cNvSpPr/>
            <p:nvPr/>
          </p:nvSpPr>
          <p:spPr>
            <a:xfrm>
              <a:off x="0" y="0"/>
              <a:ext cx="6350000" cy="4670118"/>
            </a:xfrm>
            <a:custGeom>
              <a:avLst/>
              <a:gdLst/>
              <a:ahLst/>
              <a:cxnLst/>
              <a:rect l="l" t="t" r="r" b="b"/>
              <a:pathLst>
                <a:path w="6350000" h="4670118">
                  <a:moveTo>
                    <a:pt x="0" y="2335059"/>
                  </a:moveTo>
                  <a:cubicBezTo>
                    <a:pt x="0" y="1046106"/>
                    <a:pt x="568960" y="0"/>
                    <a:pt x="1270000" y="0"/>
                  </a:cubicBezTo>
                  <a:lnTo>
                    <a:pt x="5080000" y="0"/>
                  </a:lnTo>
                  <a:cubicBezTo>
                    <a:pt x="5781040" y="0"/>
                    <a:pt x="6350000" y="1046106"/>
                    <a:pt x="6350000" y="2335059"/>
                  </a:cubicBezTo>
                  <a:cubicBezTo>
                    <a:pt x="6350000" y="3624011"/>
                    <a:pt x="5781040" y="4670118"/>
                    <a:pt x="5080000" y="4670118"/>
                  </a:cubicBezTo>
                  <a:lnTo>
                    <a:pt x="1270000" y="4670118"/>
                  </a:lnTo>
                  <a:cubicBezTo>
                    <a:pt x="568960" y="4670118"/>
                    <a:pt x="0" y="3624011"/>
                    <a:pt x="0" y="2335059"/>
                  </a:cubicBezTo>
                  <a:close/>
                </a:path>
              </a:pathLst>
            </a:custGeom>
            <a:blipFill>
              <a:blip r:embed="rId3"/>
              <a:stretch>
                <a:fillRect r="-10317"/>
              </a:stretch>
            </a:blipFill>
          </p:spPr>
          <p:txBody>
            <a:bodyPr/>
            <a:lstStyle/>
            <a:p>
              <a:endParaRPr lang="en-US"/>
            </a:p>
          </p:txBody>
        </p:sp>
      </p:grpSp>
      <p:sp>
        <p:nvSpPr>
          <p:cNvPr id="5" name="TextBox 5"/>
          <p:cNvSpPr txBox="1"/>
          <p:nvPr/>
        </p:nvSpPr>
        <p:spPr>
          <a:xfrm>
            <a:off x="9552867" y="2951075"/>
            <a:ext cx="11648757" cy="1019175"/>
          </a:xfrm>
          <a:prstGeom prst="rect">
            <a:avLst/>
          </a:prstGeom>
        </p:spPr>
        <p:txBody>
          <a:bodyPr lIns="0" tIns="0" rIns="0" bIns="0" rtlCol="0" anchor="t">
            <a:spAutoFit/>
          </a:bodyPr>
          <a:lstStyle/>
          <a:p>
            <a:pPr algn="l">
              <a:lnSpc>
                <a:spcPts val="8040"/>
              </a:lnSpc>
            </a:pPr>
            <a:r>
              <a:rPr lang="en-US" sz="6700">
                <a:solidFill>
                  <a:srgbClr val="DE594A"/>
                </a:solidFill>
                <a:latin typeface="Sniglet"/>
                <a:ea typeface="Sniglet"/>
                <a:cs typeface="Sniglet"/>
                <a:sym typeface="Sniglet"/>
              </a:rPr>
              <a:t>Trauma statistics: </a:t>
            </a:r>
          </a:p>
        </p:txBody>
      </p:sp>
      <p:sp>
        <p:nvSpPr>
          <p:cNvPr id="6" name="TextBox 6"/>
          <p:cNvSpPr txBox="1"/>
          <p:nvPr/>
        </p:nvSpPr>
        <p:spPr>
          <a:xfrm>
            <a:off x="8987835" y="4585176"/>
            <a:ext cx="7574997" cy="3070225"/>
          </a:xfrm>
          <a:prstGeom prst="rect">
            <a:avLst/>
          </a:prstGeom>
        </p:spPr>
        <p:txBody>
          <a:bodyPr lIns="0" tIns="0" rIns="0" bIns="0" rtlCol="0" anchor="t">
            <a:spAutoFit/>
          </a:bodyPr>
          <a:lstStyle/>
          <a:p>
            <a:pPr marL="1079496" lvl="2" indent="-359832" algn="l">
              <a:lnSpc>
                <a:spcPts val="3499"/>
              </a:lnSpc>
              <a:buFont typeface="Arial"/>
              <a:buChar char="⚬"/>
            </a:pPr>
            <a:r>
              <a:rPr lang="en-US" sz="2499">
                <a:solidFill>
                  <a:srgbClr val="3F382D"/>
                </a:solidFill>
                <a:latin typeface="Poppins"/>
                <a:ea typeface="Poppins"/>
                <a:cs typeface="Poppins"/>
                <a:sym typeface="Poppins"/>
              </a:rPr>
              <a:t>60% of adults report experiencing some level of trauma</a:t>
            </a:r>
          </a:p>
          <a:p>
            <a:pPr marL="1079496" lvl="2" indent="-359832" algn="l">
              <a:lnSpc>
                <a:spcPts val="3499"/>
              </a:lnSpc>
              <a:buFont typeface="Arial"/>
              <a:buChar char="⚬"/>
            </a:pPr>
            <a:r>
              <a:rPr lang="en-US" sz="2499">
                <a:solidFill>
                  <a:srgbClr val="3F382D"/>
                </a:solidFill>
                <a:latin typeface="Poppins"/>
                <a:ea typeface="Poppins"/>
                <a:cs typeface="Poppins"/>
                <a:sym typeface="Poppins"/>
              </a:rPr>
              <a:t>50% of children experience at least 1 trauma event before the age of 17</a:t>
            </a:r>
          </a:p>
          <a:p>
            <a:pPr marL="1079496" lvl="2" indent="-359832" algn="l">
              <a:lnSpc>
                <a:spcPts val="3499"/>
              </a:lnSpc>
              <a:buFont typeface="Arial"/>
              <a:buChar char="⚬"/>
            </a:pPr>
            <a:r>
              <a:rPr lang="en-US" sz="2499">
                <a:solidFill>
                  <a:srgbClr val="3F382D"/>
                </a:solidFill>
                <a:latin typeface="Poppins"/>
                <a:ea typeface="Poppins"/>
                <a:cs typeface="Poppins"/>
                <a:sym typeface="Poppins"/>
              </a:rPr>
              <a:t>26% of children witness or experience trauma before the age of 4</a:t>
            </a:r>
          </a:p>
          <a:p>
            <a:pPr algn="l">
              <a:lnSpc>
                <a:spcPts val="3499"/>
              </a:lnSpc>
            </a:pPr>
            <a:endParaRPr lang="en-US" sz="2499">
              <a:solidFill>
                <a:srgbClr val="3F382D"/>
              </a:solidFill>
              <a:latin typeface="Poppins"/>
              <a:ea typeface="Poppins"/>
              <a:cs typeface="Poppins"/>
              <a:sym typeface="Poppins"/>
            </a:endParaRP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681" y="601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359352" y="1638813"/>
            <a:ext cx="11038959" cy="990600"/>
          </a:xfrm>
          <a:prstGeom prst="rect">
            <a:avLst/>
          </a:prstGeom>
        </p:spPr>
        <p:txBody>
          <a:bodyPr lIns="0" tIns="0" rIns="0" bIns="0" rtlCol="0" anchor="t">
            <a:spAutoFit/>
          </a:bodyPr>
          <a:lstStyle/>
          <a:p>
            <a:pPr algn="l">
              <a:lnSpc>
                <a:spcPts val="7920"/>
              </a:lnSpc>
            </a:pPr>
            <a:r>
              <a:rPr lang="en-US" sz="6600" dirty="0">
                <a:solidFill>
                  <a:srgbClr val="4C9E8D"/>
                </a:solidFill>
                <a:latin typeface="Sniglet"/>
                <a:ea typeface="Sniglet"/>
                <a:cs typeface="Sniglet"/>
                <a:sym typeface="Sniglet"/>
              </a:rPr>
              <a:t>Symptoms of trauma: </a:t>
            </a:r>
          </a:p>
        </p:txBody>
      </p:sp>
      <p:grpSp>
        <p:nvGrpSpPr>
          <p:cNvPr id="4" name="Group 4"/>
          <p:cNvGrpSpPr/>
          <p:nvPr/>
        </p:nvGrpSpPr>
        <p:grpSpPr>
          <a:xfrm>
            <a:off x="16253473" y="9044381"/>
            <a:ext cx="639249" cy="63924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7259300" y="7200341"/>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461683" y="1867269"/>
            <a:ext cx="559936" cy="55993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720089" y="1294654"/>
            <a:ext cx="1844039" cy="184403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803922" y="2792648"/>
            <a:ext cx="6102983" cy="6556375"/>
          </a:xfrm>
          <a:prstGeom prst="rect">
            <a:avLst/>
          </a:prstGeom>
        </p:spPr>
        <p:txBody>
          <a:bodyPr lIns="0" tIns="0" rIns="0" bIns="0" rtlCol="0" anchor="t">
            <a:spAutoFit/>
          </a:bodyPr>
          <a:lstStyle/>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Sleeping or eating problems (hoarding or avoiding food)</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Excessively angry, aggressive, or abusive towards others</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School problems</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Frequent headaches, stomach aches or other physical problems</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Nightmares</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Poor self-confidence/self-esteem</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Addiction: food, drugs, technology, etc.</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Sexual knowledge beyond the child’s age</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Abnormal fears and anxiety</a:t>
            </a:r>
          </a:p>
          <a:p>
            <a:pPr marL="539746" lvl="1" indent="-269873" algn="l">
              <a:lnSpc>
                <a:spcPts val="3499"/>
              </a:lnSpc>
              <a:buFont typeface="Arial"/>
              <a:buChar char="•"/>
            </a:pPr>
            <a:r>
              <a:rPr lang="en-US" sz="2499" dirty="0">
                <a:solidFill>
                  <a:srgbClr val="000000"/>
                </a:solidFill>
                <a:latin typeface="Canva Sans 1"/>
                <a:ea typeface="Canva Sans 1"/>
                <a:cs typeface="Canva Sans 1"/>
                <a:sym typeface="Canva Sans 1"/>
              </a:rPr>
              <a:t>Suicidal thoughts</a:t>
            </a:r>
          </a:p>
        </p:txBody>
      </p:sp>
      <p:pic>
        <p:nvPicPr>
          <p:cNvPr id="18" name="Picture 17" descr="A list of words on a white background&#10;&#10;AI-generated content may be incorrect.">
            <a:extLst>
              <a:ext uri="{FF2B5EF4-FFF2-40B4-BE49-F238E27FC236}">
                <a16:creationId xmlns:a16="http://schemas.microsoft.com/office/drawing/2014/main" id="{5DF3978D-D9AE-8939-01F6-117B9F476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951" y="2792648"/>
            <a:ext cx="6102982" cy="56582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432547"/>
            <a:ext cx="10581444" cy="6251082"/>
          </a:xfrm>
          <a:custGeom>
            <a:avLst/>
            <a:gdLst/>
            <a:ahLst/>
            <a:cxnLst/>
            <a:rect l="l" t="t" r="r" b="b"/>
            <a:pathLst>
              <a:path w="10581444" h="6251082">
                <a:moveTo>
                  <a:pt x="0" y="0"/>
                </a:moveTo>
                <a:lnTo>
                  <a:pt x="10581444" y="0"/>
                </a:lnTo>
                <a:lnTo>
                  <a:pt x="10581444" y="6251082"/>
                </a:lnTo>
                <a:lnTo>
                  <a:pt x="0" y="6251082"/>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2838200" y="942072"/>
            <a:ext cx="12611601" cy="1718419"/>
          </a:xfrm>
          <a:prstGeom prst="rect">
            <a:avLst/>
          </a:prstGeom>
        </p:spPr>
        <p:txBody>
          <a:bodyPr lIns="0" tIns="0" rIns="0" bIns="0" rtlCol="0" anchor="t">
            <a:spAutoFit/>
          </a:bodyPr>
          <a:lstStyle/>
          <a:p>
            <a:pPr algn="ctr">
              <a:lnSpc>
                <a:spcPts val="6666"/>
              </a:lnSpc>
            </a:pPr>
            <a:r>
              <a:rPr lang="en-US" sz="4400" dirty="0">
                <a:solidFill>
                  <a:srgbClr val="DF6843"/>
                </a:solidFill>
                <a:latin typeface="Sniglet"/>
                <a:ea typeface="Sniglet"/>
                <a:cs typeface="Sniglet"/>
                <a:sym typeface="Sniglet"/>
              </a:rPr>
              <a:t>Why Does The Imagine Project work?</a:t>
            </a:r>
          </a:p>
          <a:p>
            <a:pPr algn="ctr">
              <a:lnSpc>
                <a:spcPts val="6666"/>
              </a:lnSpc>
            </a:pPr>
            <a:r>
              <a:rPr lang="en-US" sz="4400" dirty="0">
                <a:solidFill>
                  <a:srgbClr val="DF6843"/>
                </a:solidFill>
                <a:latin typeface="Sniglet"/>
                <a:ea typeface="Sniglet"/>
                <a:cs typeface="Sniglet"/>
                <a:sym typeface="Sniglet"/>
              </a:rPr>
              <a:t>Dr. Jerry Yager</a:t>
            </a:r>
          </a:p>
        </p:txBody>
      </p:sp>
      <p:pic>
        <p:nvPicPr>
          <p:cNvPr id="17" name="Picture 17"/>
          <p:cNvPicPr>
            <a:picLocks noChangeAspect="1"/>
          </p:cNvPicPr>
          <p:nvPr>
            <a:videoFile r:link="rId1"/>
          </p:nvPr>
        </p:nvPicPr>
        <p:blipFill>
          <a:blip r:embed="rId5"/>
          <a:stretch>
            <a:fillRect/>
          </a:stretch>
        </p:blipFill>
        <p:spPr>
          <a:xfrm>
            <a:off x="5050715" y="4033779"/>
            <a:ext cx="8186571" cy="4601351"/>
          </a:xfrm>
          <a:prstGeom prst="rect">
            <a:avLst/>
          </a:prstGeom>
        </p:spPr>
      </p:pic>
    </p:spTree>
    <p:extLst>
      <p:ext uri="{BB962C8B-B14F-4D97-AF65-F5344CB8AC3E}">
        <p14:creationId xmlns:p14="http://schemas.microsoft.com/office/powerpoint/2010/main" val="393276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21" y="3637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9975" r="-39836"/>
              </a:stretch>
            </a:blipFill>
          </p:spPr>
          <p:txBody>
            <a:bodyPr/>
            <a:lstStyle/>
            <a:p>
              <a:endParaRPr lang="en-US"/>
            </a:p>
          </p:txBody>
        </p:sp>
      </p:grpSp>
      <p:sp>
        <p:nvSpPr>
          <p:cNvPr id="5" name="TextBox 5"/>
          <p:cNvSpPr txBox="1"/>
          <p:nvPr/>
        </p:nvSpPr>
        <p:spPr>
          <a:xfrm>
            <a:off x="9325212" y="3001429"/>
            <a:ext cx="7237620" cy="1104900"/>
          </a:xfrm>
          <a:prstGeom prst="rect">
            <a:avLst/>
          </a:prstGeom>
        </p:spPr>
        <p:txBody>
          <a:bodyPr lIns="0" tIns="0" rIns="0" bIns="0" rtlCol="0" anchor="t">
            <a:spAutoFit/>
          </a:bodyPr>
          <a:lstStyle/>
          <a:p>
            <a:pPr algn="l">
              <a:lnSpc>
                <a:spcPts val="8640"/>
              </a:lnSpc>
            </a:pPr>
            <a:r>
              <a:rPr lang="en-US" sz="7200">
                <a:solidFill>
                  <a:srgbClr val="4C9E8D"/>
                </a:solidFill>
                <a:latin typeface="Sniglet"/>
                <a:ea typeface="Sniglet"/>
                <a:cs typeface="Sniglet"/>
                <a:sym typeface="Sniglet"/>
              </a:rPr>
              <a:t>TASK-</a:t>
            </a:r>
          </a:p>
        </p:txBody>
      </p:sp>
      <p:sp>
        <p:nvSpPr>
          <p:cNvPr id="6" name="TextBox 6"/>
          <p:cNvSpPr txBox="1"/>
          <p:nvPr/>
        </p:nvSpPr>
        <p:spPr>
          <a:xfrm>
            <a:off x="9325212" y="4890952"/>
            <a:ext cx="7574997" cy="1500505"/>
          </a:xfrm>
          <a:prstGeom prst="rect">
            <a:avLst/>
          </a:prstGeom>
        </p:spPr>
        <p:txBody>
          <a:bodyPr lIns="0" tIns="0" rIns="0" bIns="0" rtlCol="0" anchor="t">
            <a:spAutoFit/>
          </a:bodyPr>
          <a:lstStyle/>
          <a:p>
            <a:pPr algn="l">
              <a:lnSpc>
                <a:spcPts val="3919"/>
              </a:lnSpc>
            </a:pPr>
            <a:r>
              <a:rPr lang="en-US" sz="2799" dirty="0">
                <a:solidFill>
                  <a:srgbClr val="3F382D"/>
                </a:solidFill>
                <a:latin typeface="Poppins"/>
                <a:ea typeface="Poppins"/>
                <a:cs typeface="Poppins"/>
                <a:sym typeface="Poppins"/>
              </a:rPr>
              <a:t>take the ACE survey for yourself </a:t>
            </a:r>
            <a:r>
              <a:rPr lang="en-US" sz="2799" u="sng" dirty="0">
                <a:solidFill>
                  <a:srgbClr val="3F382D"/>
                </a:solidFill>
                <a:latin typeface="Poppins"/>
                <a:ea typeface="Poppins"/>
                <a:cs typeface="Poppins"/>
                <a:sym typeface="Poppins"/>
                <a:hlinkClick r:id="rId4" tooltip="http://traumadissociation.com/ace"/>
              </a:rPr>
              <a:t>http://traumadissociation.com/ace</a:t>
            </a:r>
          </a:p>
          <a:p>
            <a:pPr algn="l">
              <a:lnSpc>
                <a:spcPts val="3919"/>
              </a:lnSpc>
            </a:pPr>
            <a:endParaRPr lang="en-US" sz="2799" u="sng" dirty="0">
              <a:solidFill>
                <a:srgbClr val="3F382D"/>
              </a:solidFill>
              <a:latin typeface="Poppins"/>
              <a:ea typeface="Poppins"/>
              <a:cs typeface="Poppins"/>
              <a:sym typeface="Poppins"/>
              <a:hlinkClick r:id="rId4" tooltip="http://traumadissociation.com/ace"/>
            </a:endParaRP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1:</a:t>
            </a:r>
          </a:p>
        </p:txBody>
      </p:sp>
      <p:sp>
        <p:nvSpPr>
          <p:cNvPr id="25" name="TextBox 25"/>
          <p:cNvSpPr txBox="1"/>
          <p:nvPr/>
        </p:nvSpPr>
        <p:spPr>
          <a:xfrm>
            <a:off x="1502612" y="4154458"/>
            <a:ext cx="8056706" cy="2200275"/>
          </a:xfrm>
          <a:prstGeom prst="rect">
            <a:avLst/>
          </a:prstGeom>
        </p:spPr>
        <p:txBody>
          <a:bodyPr lIns="0" tIns="0" rIns="0" bIns="0" rtlCol="0" anchor="t">
            <a:spAutoFit/>
          </a:bodyPr>
          <a:lstStyle/>
          <a:p>
            <a:pPr algn="l">
              <a:lnSpc>
                <a:spcPts val="8640"/>
              </a:lnSpc>
            </a:pPr>
            <a:r>
              <a:rPr lang="en-US" sz="7200">
                <a:solidFill>
                  <a:srgbClr val="4C9E8D"/>
                </a:solidFill>
                <a:latin typeface="Sniglet"/>
                <a:ea typeface="Sniglet"/>
                <a:cs typeface="Sniglet"/>
                <a:sym typeface="Sniglet"/>
              </a:rPr>
              <a:t>Introduction to The Imagine 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3:</a:t>
            </a:r>
          </a:p>
        </p:txBody>
      </p:sp>
      <p:sp>
        <p:nvSpPr>
          <p:cNvPr id="25" name="TextBox 25"/>
          <p:cNvSpPr txBox="1"/>
          <p:nvPr/>
        </p:nvSpPr>
        <p:spPr>
          <a:xfrm>
            <a:off x="1502612" y="4173508"/>
            <a:ext cx="8056706" cy="1781175"/>
          </a:xfrm>
          <a:prstGeom prst="rect">
            <a:avLst/>
          </a:prstGeom>
        </p:spPr>
        <p:txBody>
          <a:bodyPr lIns="0" tIns="0" rIns="0" bIns="0" rtlCol="0" anchor="t">
            <a:spAutoFit/>
          </a:bodyPr>
          <a:lstStyle/>
          <a:p>
            <a:pPr algn="l">
              <a:lnSpc>
                <a:spcPts val="7080"/>
              </a:lnSpc>
            </a:pPr>
            <a:r>
              <a:rPr lang="en-US" sz="5900">
                <a:solidFill>
                  <a:srgbClr val="4C9E8D"/>
                </a:solidFill>
                <a:latin typeface="Sniglet"/>
                <a:ea typeface="Sniglet"/>
                <a:cs typeface="Sniglet"/>
                <a:sym typeface="Sniglet"/>
              </a:rPr>
              <a:t>What is The Imagine Project?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208914"/>
            <a:ext cx="10581444" cy="6251082"/>
          </a:xfrm>
          <a:custGeom>
            <a:avLst/>
            <a:gdLst/>
            <a:ahLst/>
            <a:cxnLst/>
            <a:rect l="l" t="t" r="r" b="b"/>
            <a:pathLst>
              <a:path w="10581444" h="6251082">
                <a:moveTo>
                  <a:pt x="0" y="0"/>
                </a:moveTo>
                <a:lnTo>
                  <a:pt x="10581444" y="0"/>
                </a:lnTo>
                <a:lnTo>
                  <a:pt x="10581444" y="6251082"/>
                </a:lnTo>
                <a:lnTo>
                  <a:pt x="0" y="6251082"/>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2838200" y="942072"/>
            <a:ext cx="12611601" cy="859210"/>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What is The Imagine Project?</a:t>
            </a:r>
          </a:p>
        </p:txBody>
      </p:sp>
      <p:pic>
        <p:nvPicPr>
          <p:cNvPr id="17" name="Picture 17"/>
          <p:cNvPicPr>
            <a:picLocks noChangeAspect="1"/>
          </p:cNvPicPr>
          <p:nvPr>
            <a:videoFile r:link="rId1"/>
          </p:nvPr>
        </p:nvPicPr>
        <p:blipFill>
          <a:blip r:embed="rId5"/>
          <a:stretch>
            <a:fillRect/>
          </a:stretch>
        </p:blipFill>
        <p:spPr>
          <a:xfrm>
            <a:off x="5002073" y="4006440"/>
            <a:ext cx="8283853" cy="46560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114757"/>
            <a:ext cx="9798978" cy="6658014"/>
            <a:chOff x="0" y="0"/>
            <a:chExt cx="2580801" cy="1753551"/>
          </a:xfrm>
        </p:grpSpPr>
        <p:sp>
          <p:nvSpPr>
            <p:cNvPr id="4" name="Freeform 4"/>
            <p:cNvSpPr/>
            <p:nvPr/>
          </p:nvSpPr>
          <p:spPr>
            <a:xfrm>
              <a:off x="0" y="0"/>
              <a:ext cx="2580801" cy="1753551"/>
            </a:xfrm>
            <a:custGeom>
              <a:avLst/>
              <a:gdLst/>
              <a:ahLst/>
              <a:cxnLst/>
              <a:rect l="l" t="t" r="r" b="b"/>
              <a:pathLst>
                <a:path w="2580801" h="1753551">
                  <a:moveTo>
                    <a:pt x="0" y="0"/>
                  </a:moveTo>
                  <a:lnTo>
                    <a:pt x="2580801" y="0"/>
                  </a:lnTo>
                  <a:lnTo>
                    <a:pt x="2580801" y="1753551"/>
                  </a:lnTo>
                  <a:lnTo>
                    <a:pt x="0" y="1753551"/>
                  </a:lnTo>
                  <a:close/>
                </a:path>
              </a:pathLst>
            </a:custGeom>
            <a:solidFill>
              <a:srgbClr val="DE594A"/>
            </a:solidFill>
          </p:spPr>
          <p:txBody>
            <a:bodyPr/>
            <a:lstStyle/>
            <a:p>
              <a:endParaRPr lang="en-US"/>
            </a:p>
          </p:txBody>
        </p:sp>
        <p:sp>
          <p:nvSpPr>
            <p:cNvPr id="5" name="TextBox 5"/>
            <p:cNvSpPr txBox="1"/>
            <p:nvPr/>
          </p:nvSpPr>
          <p:spPr>
            <a:xfrm>
              <a:off x="0" y="-38100"/>
              <a:ext cx="2580801" cy="179165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830552" y="2114757"/>
            <a:ext cx="9974552" cy="6658014"/>
          </a:xfrm>
          <a:custGeom>
            <a:avLst/>
            <a:gdLst/>
            <a:ahLst/>
            <a:cxnLst/>
            <a:rect l="l" t="t" r="r" b="b"/>
            <a:pathLst>
              <a:path w="9974552" h="6658014">
                <a:moveTo>
                  <a:pt x="0" y="0"/>
                </a:moveTo>
                <a:lnTo>
                  <a:pt x="9974552" y="0"/>
                </a:lnTo>
                <a:lnTo>
                  <a:pt x="9974552" y="6658014"/>
                </a:lnTo>
                <a:lnTo>
                  <a:pt x="0" y="6658014"/>
                </a:lnTo>
                <a:lnTo>
                  <a:pt x="0" y="0"/>
                </a:lnTo>
                <a:close/>
              </a:path>
            </a:pathLst>
          </a:custGeom>
          <a:blipFill>
            <a:blip r:embed="rId3"/>
            <a:stretch>
              <a:fillRect l="-235" r="-235"/>
            </a:stretch>
          </a:blipFill>
        </p:spPr>
        <p:txBody>
          <a:bodyPr/>
          <a:lstStyle/>
          <a:p>
            <a:endParaRPr lang="en-US"/>
          </a:p>
        </p:txBody>
      </p:sp>
      <p:sp>
        <p:nvSpPr>
          <p:cNvPr id="19" name="TextBox 19"/>
          <p:cNvSpPr txBox="1"/>
          <p:nvPr/>
        </p:nvSpPr>
        <p:spPr>
          <a:xfrm>
            <a:off x="9567817" y="2672715"/>
            <a:ext cx="7641388" cy="1438275"/>
          </a:xfrm>
          <a:prstGeom prst="rect">
            <a:avLst/>
          </a:prstGeom>
        </p:spPr>
        <p:txBody>
          <a:bodyPr lIns="0" tIns="0" rIns="0" bIns="0" rtlCol="0" anchor="t">
            <a:spAutoFit/>
          </a:bodyPr>
          <a:lstStyle/>
          <a:p>
            <a:pPr algn="l">
              <a:lnSpc>
                <a:spcPts val="5640"/>
              </a:lnSpc>
            </a:pPr>
            <a:r>
              <a:rPr lang="en-US" sz="4700" dirty="0">
                <a:solidFill>
                  <a:srgbClr val="F5C72D"/>
                </a:solidFill>
                <a:latin typeface="Sniglet"/>
                <a:ea typeface="Sniglet"/>
                <a:cs typeface="Sniglet"/>
                <a:sym typeface="Sniglet"/>
              </a:rPr>
              <a:t>Writing Helps Mitigate Stress and Trauma</a:t>
            </a:r>
          </a:p>
        </p:txBody>
      </p:sp>
      <p:sp>
        <p:nvSpPr>
          <p:cNvPr id="20" name="TextBox 20"/>
          <p:cNvSpPr txBox="1"/>
          <p:nvPr/>
        </p:nvSpPr>
        <p:spPr>
          <a:xfrm>
            <a:off x="9144000" y="4053840"/>
            <a:ext cx="8115300" cy="4726305"/>
          </a:xfrm>
          <a:prstGeom prst="rect">
            <a:avLst/>
          </a:prstGeom>
        </p:spPr>
        <p:txBody>
          <a:bodyPr lIns="0" tIns="0" rIns="0" bIns="0" rtlCol="0" anchor="t">
            <a:spAutoFit/>
          </a:bodyPr>
          <a:lstStyle/>
          <a:p>
            <a:pPr algn="l">
              <a:lnSpc>
                <a:spcPts val="2520"/>
              </a:lnSpc>
            </a:pPr>
            <a:r>
              <a:rPr lang="en-US" sz="1800">
                <a:solidFill>
                  <a:srgbClr val="FFFFFF"/>
                </a:solidFill>
                <a:latin typeface="Poppins"/>
                <a:ea typeface="Poppins"/>
                <a:cs typeface="Poppins"/>
                <a:sym typeface="Poppins"/>
              </a:rPr>
              <a:t>Research shows that writing about life’s struggles helps to process, heal, and move forward during and after experiencing life challenges. Kids are perfect candidates to use writing as a tool to mitigate stress starting as young as Kindergarten through high school. The Imagine Project is a great tool to prompt kids and teens to write about a difficult life story because the 7-step process uses the word Imagine to begin each sentence. Using “Imagine” is a safety net for the writer. It gives them the opportunity to write about their experience without being pulled into a deep/difficult emotion they might have felt using other writing formats. Step 4 in the writing process prompts the writer to Imagine a new story in place of the old story, helping to Imagine new possibilities in their life. A perfect way to move forward to realize they don’t have to be defined by their story.</a:t>
            </a:r>
          </a:p>
          <a:p>
            <a:pPr algn="l">
              <a:lnSpc>
                <a:spcPts val="2520"/>
              </a:lnSpc>
            </a:pPr>
            <a:endParaRPr lang="en-US" sz="1800">
              <a:solidFill>
                <a:srgbClr val="FFFFFF"/>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2838200" y="942072"/>
            <a:ext cx="12611601"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Teens Talking About </a:t>
            </a:r>
          </a:p>
          <a:p>
            <a:pPr algn="ctr">
              <a:lnSpc>
                <a:spcPts val="6666"/>
              </a:lnSpc>
            </a:pPr>
            <a:r>
              <a:rPr lang="en-US" sz="5899" dirty="0">
                <a:solidFill>
                  <a:srgbClr val="DF6843"/>
                </a:solidFill>
                <a:latin typeface="Sniglet"/>
                <a:ea typeface="Sniglet"/>
                <a:cs typeface="Sniglet"/>
                <a:sym typeface="Sniglet"/>
              </a:rPr>
              <a:t>The Imagine Project</a:t>
            </a:r>
          </a:p>
        </p:txBody>
      </p:sp>
      <p:pic>
        <p:nvPicPr>
          <p:cNvPr id="17" name="Picture 17"/>
          <p:cNvPicPr>
            <a:picLocks noChangeAspect="1"/>
          </p:cNvPicPr>
          <p:nvPr>
            <a:videoFile r:link="rId1"/>
          </p:nvPr>
        </p:nvPicPr>
        <p:blipFill>
          <a:blip r:embed="rId5"/>
          <a:stretch>
            <a:fillRect/>
          </a:stretch>
        </p:blipFill>
        <p:spPr>
          <a:xfrm>
            <a:off x="5051425" y="3836824"/>
            <a:ext cx="8185150" cy="46005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562343" y="1600763"/>
            <a:ext cx="10412020" cy="7657537"/>
            <a:chOff x="0" y="0"/>
            <a:chExt cx="6350000" cy="4670118"/>
          </a:xfrm>
        </p:grpSpPr>
        <p:sp>
          <p:nvSpPr>
            <p:cNvPr id="4" name="Freeform 4"/>
            <p:cNvSpPr/>
            <p:nvPr/>
          </p:nvSpPr>
          <p:spPr>
            <a:xfrm>
              <a:off x="0" y="0"/>
              <a:ext cx="6350000" cy="4670118"/>
            </a:xfrm>
            <a:custGeom>
              <a:avLst/>
              <a:gdLst/>
              <a:ahLst/>
              <a:cxnLst/>
              <a:rect l="l" t="t" r="r" b="b"/>
              <a:pathLst>
                <a:path w="6350000" h="4670118">
                  <a:moveTo>
                    <a:pt x="0" y="2335059"/>
                  </a:moveTo>
                  <a:cubicBezTo>
                    <a:pt x="0" y="1046106"/>
                    <a:pt x="568960" y="0"/>
                    <a:pt x="1270000" y="0"/>
                  </a:cubicBezTo>
                  <a:lnTo>
                    <a:pt x="5080000" y="0"/>
                  </a:lnTo>
                  <a:cubicBezTo>
                    <a:pt x="5781040" y="0"/>
                    <a:pt x="6350000" y="1046106"/>
                    <a:pt x="6350000" y="2335059"/>
                  </a:cubicBezTo>
                  <a:cubicBezTo>
                    <a:pt x="6350000" y="3624011"/>
                    <a:pt x="5781040" y="4670118"/>
                    <a:pt x="5080000" y="4670118"/>
                  </a:cubicBezTo>
                  <a:lnTo>
                    <a:pt x="1270000" y="4670118"/>
                  </a:lnTo>
                  <a:cubicBezTo>
                    <a:pt x="568960" y="4670118"/>
                    <a:pt x="0" y="3624011"/>
                    <a:pt x="0" y="2335059"/>
                  </a:cubicBezTo>
                  <a:close/>
                </a:path>
              </a:pathLst>
            </a:custGeom>
            <a:blipFill>
              <a:blip r:embed="rId3"/>
              <a:stretch>
                <a:fillRect r="-10317"/>
              </a:stretch>
            </a:blipFill>
          </p:spPr>
          <p:txBody>
            <a:bodyPr/>
            <a:lstStyle/>
            <a:p>
              <a:endParaRPr lang="en-US"/>
            </a:p>
          </p:txBody>
        </p:sp>
      </p:grpSp>
      <p:sp>
        <p:nvSpPr>
          <p:cNvPr id="5" name="TextBox 5"/>
          <p:cNvSpPr txBox="1"/>
          <p:nvPr/>
        </p:nvSpPr>
        <p:spPr>
          <a:xfrm>
            <a:off x="9552867" y="2951075"/>
            <a:ext cx="11648757" cy="1019175"/>
          </a:xfrm>
          <a:prstGeom prst="rect">
            <a:avLst/>
          </a:prstGeom>
        </p:spPr>
        <p:txBody>
          <a:bodyPr lIns="0" tIns="0" rIns="0" bIns="0" rtlCol="0" anchor="t">
            <a:spAutoFit/>
          </a:bodyPr>
          <a:lstStyle/>
          <a:p>
            <a:pPr algn="l">
              <a:lnSpc>
                <a:spcPts val="8040"/>
              </a:lnSpc>
            </a:pPr>
            <a:r>
              <a:rPr lang="en-US" sz="6700" dirty="0">
                <a:solidFill>
                  <a:srgbClr val="DE594A"/>
                </a:solidFill>
                <a:latin typeface="Sniglet"/>
                <a:ea typeface="Sniglet"/>
                <a:cs typeface="Sniglet"/>
                <a:sym typeface="Sniglet"/>
              </a:rPr>
              <a:t>TASK: </a:t>
            </a:r>
          </a:p>
        </p:txBody>
      </p:sp>
      <p:sp>
        <p:nvSpPr>
          <p:cNvPr id="6" name="TextBox 6"/>
          <p:cNvSpPr txBox="1"/>
          <p:nvPr/>
        </p:nvSpPr>
        <p:spPr>
          <a:xfrm>
            <a:off x="9552867" y="4585176"/>
            <a:ext cx="7574997" cy="2676951"/>
          </a:xfrm>
          <a:prstGeom prst="rect">
            <a:avLst/>
          </a:prstGeom>
        </p:spPr>
        <p:txBody>
          <a:bodyPr lIns="0" tIns="0" rIns="0" bIns="0" rtlCol="0" anchor="t">
            <a:spAutoFit/>
          </a:bodyPr>
          <a:lstStyle/>
          <a:p>
            <a:pPr algn="l">
              <a:lnSpc>
                <a:spcPts val="3499"/>
              </a:lnSpc>
            </a:pPr>
            <a:r>
              <a:rPr lang="en-US" sz="2499" dirty="0">
                <a:solidFill>
                  <a:srgbClr val="3F382D"/>
                </a:solidFill>
                <a:latin typeface="Poppins"/>
                <a:ea typeface="Poppins"/>
                <a:cs typeface="Poppins"/>
                <a:sym typeface="Poppins"/>
              </a:rPr>
              <a:t>Watch 2-3 of the following videos of kids reading their Imagine stories. *A few of these stories might be difficult to watch if you have had similar experiences. Please take care of yourself and if you feel triggered just stop and move on to a different video.</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pic>
        <p:nvPicPr>
          <p:cNvPr id="19" name="Picture 19"/>
          <p:cNvPicPr>
            <a:picLocks noChangeAspect="1"/>
          </p:cNvPicPr>
          <p:nvPr>
            <a:videoFile r:link="rId1"/>
          </p:nvPr>
        </p:nvPicPr>
        <p:blipFill>
          <a:blip r:embed="rId5"/>
          <a:stretch>
            <a:fillRect/>
          </a:stretch>
        </p:blipFill>
        <p:spPr>
          <a:xfrm>
            <a:off x="5053102" y="3831396"/>
            <a:ext cx="8181795" cy="4598667"/>
          </a:xfrm>
          <a:prstGeom prst="rect">
            <a:avLst/>
          </a:prstGeom>
        </p:spPr>
      </p:pic>
      <p:sp>
        <p:nvSpPr>
          <p:cNvPr id="20" name="TextBox 20"/>
          <p:cNvSpPr txBox="1"/>
          <p:nvPr/>
        </p:nvSpPr>
        <p:spPr>
          <a:xfrm>
            <a:off x="2838200" y="942072"/>
            <a:ext cx="12611601" cy="16812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Jay’s Imagine Story (Alternative high school senior)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16812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Kamia’s TIP story (freshman in college who was homeless)</a:t>
            </a:r>
          </a:p>
        </p:txBody>
      </p:sp>
      <p:pic>
        <p:nvPicPr>
          <p:cNvPr id="20" name="Picture 20"/>
          <p:cNvPicPr>
            <a:picLocks noChangeAspect="1"/>
          </p:cNvPicPr>
          <p:nvPr>
            <a:videoFile r:link="rId1"/>
          </p:nvPr>
        </p:nvPicPr>
        <p:blipFill>
          <a:blip r:embed="rId5"/>
          <a:stretch>
            <a:fillRect/>
          </a:stretch>
        </p:blipFill>
        <p:spPr>
          <a:xfrm>
            <a:off x="5040884" y="3817255"/>
            <a:ext cx="8232113" cy="46269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Kailee’s TIP story (middle schooler) </a:t>
            </a:r>
          </a:p>
        </p:txBody>
      </p:sp>
      <p:pic>
        <p:nvPicPr>
          <p:cNvPr id="20" name="Picture 20"/>
          <p:cNvPicPr>
            <a:picLocks noChangeAspect="1"/>
          </p:cNvPicPr>
          <p:nvPr>
            <a:videoFile r:link="rId1"/>
          </p:nvPr>
        </p:nvPicPr>
        <p:blipFill>
          <a:blip r:embed="rId5"/>
          <a:stretch>
            <a:fillRect/>
          </a:stretch>
        </p:blipFill>
        <p:spPr>
          <a:xfrm>
            <a:off x="5068175" y="3824925"/>
            <a:ext cx="8204822" cy="46116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16812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Emily’s TIP story (Alternative high school junior talking about abuse)</a:t>
            </a:r>
          </a:p>
        </p:txBody>
      </p:sp>
      <p:pic>
        <p:nvPicPr>
          <p:cNvPr id="20" name="Picture 20"/>
          <p:cNvPicPr>
            <a:picLocks noChangeAspect="1"/>
          </p:cNvPicPr>
          <p:nvPr>
            <a:videoFile r:link="rId1"/>
          </p:nvPr>
        </p:nvPicPr>
        <p:blipFill>
          <a:blip r:embed="rId5"/>
          <a:stretch>
            <a:fillRect/>
          </a:stretch>
        </p:blipFill>
        <p:spPr>
          <a:xfrm>
            <a:off x="5069835" y="3902053"/>
            <a:ext cx="8203162" cy="46106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16812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Victor’s TIP story (Adult talking about using The Imagine Project) </a:t>
            </a:r>
          </a:p>
        </p:txBody>
      </p:sp>
      <p:pic>
        <p:nvPicPr>
          <p:cNvPr id="20" name="Picture 20"/>
          <p:cNvPicPr>
            <a:picLocks noChangeAspect="1"/>
          </p:cNvPicPr>
          <p:nvPr>
            <a:videoFile r:link="rId1"/>
          </p:nvPr>
        </p:nvPicPr>
        <p:blipFill>
          <a:blip r:embed="rId5"/>
          <a:stretch>
            <a:fillRect/>
          </a:stretch>
        </p:blipFill>
        <p:spPr>
          <a:xfrm>
            <a:off x="4974623" y="3787286"/>
            <a:ext cx="8338753" cy="46868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2793298"/>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pic>
        <p:nvPicPr>
          <p:cNvPr id="16" name="Picture 16"/>
          <p:cNvPicPr>
            <a:picLocks noChangeAspect="1"/>
          </p:cNvPicPr>
          <p:nvPr>
            <a:videoFile r:link="rId1"/>
          </p:nvPr>
        </p:nvPicPr>
        <p:blipFill>
          <a:blip r:embed="rId5"/>
          <a:stretch>
            <a:fillRect/>
          </a:stretch>
        </p:blipFill>
        <p:spPr>
          <a:xfrm>
            <a:off x="5035180" y="3496386"/>
            <a:ext cx="8179540" cy="4597400"/>
          </a:xfrm>
          <a:prstGeom prst="rect">
            <a:avLst/>
          </a:prstGeom>
        </p:spPr>
      </p:pic>
      <p:sp>
        <p:nvSpPr>
          <p:cNvPr id="17" name="TextBox 17"/>
          <p:cNvSpPr txBox="1"/>
          <p:nvPr/>
        </p:nvSpPr>
        <p:spPr>
          <a:xfrm>
            <a:off x="5470252" y="1009222"/>
            <a:ext cx="7347496" cy="1159933"/>
          </a:xfrm>
          <a:prstGeom prst="rect">
            <a:avLst/>
          </a:prstGeom>
        </p:spPr>
        <p:txBody>
          <a:bodyPr lIns="0" tIns="0" rIns="0" bIns="0" rtlCol="0" anchor="t">
            <a:spAutoFit/>
          </a:bodyPr>
          <a:lstStyle/>
          <a:p>
            <a:pPr algn="ctr">
              <a:lnSpc>
                <a:spcPts val="9939"/>
              </a:lnSpc>
              <a:spcBef>
                <a:spcPct val="0"/>
              </a:spcBef>
            </a:pPr>
            <a:r>
              <a:rPr lang="en-US" sz="5400" dirty="0">
                <a:solidFill>
                  <a:srgbClr val="DF6843"/>
                </a:solidFill>
                <a:latin typeface="Sniglet"/>
                <a:ea typeface="Sniglet"/>
                <a:cs typeface="Sniglet"/>
                <a:sym typeface="Sniglet"/>
              </a:rPr>
              <a:t>Introduction Video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Faith (5th grader)</a:t>
            </a:r>
          </a:p>
        </p:txBody>
      </p:sp>
      <p:pic>
        <p:nvPicPr>
          <p:cNvPr id="20" name="Picture 20"/>
          <p:cNvPicPr>
            <a:picLocks noChangeAspect="1"/>
          </p:cNvPicPr>
          <p:nvPr>
            <a:videoFile r:link="rId1"/>
          </p:nvPr>
        </p:nvPicPr>
        <p:blipFill>
          <a:blip r:embed="rId5"/>
          <a:stretch>
            <a:fillRect/>
          </a:stretch>
        </p:blipFill>
        <p:spPr>
          <a:xfrm>
            <a:off x="5048332" y="3819348"/>
            <a:ext cx="8224665" cy="462276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Kaedon (5th grader)</a:t>
            </a:r>
          </a:p>
        </p:txBody>
      </p:sp>
      <p:pic>
        <p:nvPicPr>
          <p:cNvPr id="20" name="Picture 20"/>
          <p:cNvPicPr>
            <a:picLocks noChangeAspect="1"/>
          </p:cNvPicPr>
          <p:nvPr>
            <a:videoFile r:link="rId1"/>
          </p:nvPr>
        </p:nvPicPr>
        <p:blipFill>
          <a:blip r:embed="rId5"/>
          <a:stretch>
            <a:fillRect/>
          </a:stretch>
        </p:blipFill>
        <p:spPr>
          <a:xfrm>
            <a:off x="5150220" y="3847982"/>
            <a:ext cx="8122778" cy="456549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Molly (5th grader)</a:t>
            </a:r>
          </a:p>
        </p:txBody>
      </p:sp>
      <p:pic>
        <p:nvPicPr>
          <p:cNvPr id="20" name="Picture 20"/>
          <p:cNvPicPr>
            <a:picLocks noChangeAspect="1"/>
          </p:cNvPicPr>
          <p:nvPr>
            <a:videoFile r:link="rId1"/>
          </p:nvPr>
        </p:nvPicPr>
        <p:blipFill>
          <a:blip r:embed="rId5"/>
          <a:stretch>
            <a:fillRect/>
          </a:stretch>
        </p:blipFill>
        <p:spPr>
          <a:xfrm>
            <a:off x="4941286" y="3768549"/>
            <a:ext cx="8405428" cy="47243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Achmed (5th grader) </a:t>
            </a:r>
          </a:p>
        </p:txBody>
      </p:sp>
      <p:pic>
        <p:nvPicPr>
          <p:cNvPr id="20" name="Picture 20"/>
          <p:cNvPicPr>
            <a:picLocks noChangeAspect="1"/>
          </p:cNvPicPr>
          <p:nvPr>
            <a:videoFile r:link="rId1"/>
          </p:nvPr>
        </p:nvPicPr>
        <p:blipFill>
          <a:blip r:embed="rId5"/>
          <a:stretch>
            <a:fillRect/>
          </a:stretch>
        </p:blipFill>
        <p:spPr>
          <a:xfrm>
            <a:off x="4985327" y="3834736"/>
            <a:ext cx="8169912" cy="45919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942072"/>
            <a:ext cx="12611601" cy="843025"/>
          </a:xfrm>
          <a:prstGeom prst="rect">
            <a:avLst/>
          </a:prstGeom>
        </p:spPr>
        <p:txBody>
          <a:bodyPr lIns="0" tIns="0" rIns="0" bIns="0" rtlCol="0" anchor="t">
            <a:spAutoFit/>
          </a:bodyPr>
          <a:lstStyle/>
          <a:p>
            <a:pPr algn="ctr">
              <a:lnSpc>
                <a:spcPts val="6666"/>
              </a:lnSpc>
            </a:pPr>
            <a:r>
              <a:rPr lang="en-US" sz="5899">
                <a:solidFill>
                  <a:srgbClr val="DF6843"/>
                </a:solidFill>
                <a:latin typeface="Sniglet"/>
                <a:ea typeface="Sniglet"/>
                <a:cs typeface="Sniglet"/>
                <a:sym typeface="Sniglet"/>
              </a:rPr>
              <a:t>Chloe (5th grader)</a:t>
            </a:r>
          </a:p>
        </p:txBody>
      </p:sp>
      <p:pic>
        <p:nvPicPr>
          <p:cNvPr id="20" name="Picture 20"/>
          <p:cNvPicPr>
            <a:picLocks noChangeAspect="1"/>
          </p:cNvPicPr>
          <p:nvPr>
            <a:videoFile r:link="rId1"/>
          </p:nvPr>
        </p:nvPicPr>
        <p:blipFill>
          <a:blip r:embed="rId5"/>
          <a:stretch>
            <a:fillRect/>
          </a:stretch>
        </p:blipFill>
        <p:spPr>
          <a:xfrm>
            <a:off x="5100243" y="3833937"/>
            <a:ext cx="8172755" cy="45935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4:</a:t>
            </a:r>
          </a:p>
        </p:txBody>
      </p:sp>
      <p:sp>
        <p:nvSpPr>
          <p:cNvPr id="25" name="TextBox 25"/>
          <p:cNvSpPr txBox="1"/>
          <p:nvPr/>
        </p:nvSpPr>
        <p:spPr>
          <a:xfrm>
            <a:off x="1502612" y="4173508"/>
            <a:ext cx="8056706" cy="1781175"/>
          </a:xfrm>
          <a:prstGeom prst="rect">
            <a:avLst/>
          </a:prstGeom>
        </p:spPr>
        <p:txBody>
          <a:bodyPr lIns="0" tIns="0" rIns="0" bIns="0" rtlCol="0" anchor="t">
            <a:spAutoFit/>
          </a:bodyPr>
          <a:lstStyle/>
          <a:p>
            <a:pPr algn="l">
              <a:lnSpc>
                <a:spcPts val="7080"/>
              </a:lnSpc>
            </a:pPr>
            <a:r>
              <a:rPr lang="en-US" sz="5900">
                <a:solidFill>
                  <a:srgbClr val="4C9E8D"/>
                </a:solidFill>
                <a:latin typeface="Sniglet"/>
                <a:ea typeface="Sniglet"/>
                <a:cs typeface="Sniglet"/>
                <a:sym typeface="Sniglet"/>
              </a:rPr>
              <a:t>How to Use The Imagine Project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1373649"/>
            <a:ext cx="12611601" cy="859210"/>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How does The Imagine Project work?</a:t>
            </a:r>
          </a:p>
        </p:txBody>
      </p:sp>
      <p:pic>
        <p:nvPicPr>
          <p:cNvPr id="20" name="Picture 20"/>
          <p:cNvPicPr>
            <a:picLocks noChangeAspect="1"/>
          </p:cNvPicPr>
          <p:nvPr>
            <a:videoFile r:link="rId1"/>
          </p:nvPr>
        </p:nvPicPr>
        <p:blipFill>
          <a:blip r:embed="rId5"/>
          <a:stretch>
            <a:fillRect/>
          </a:stretch>
        </p:blipFill>
        <p:spPr>
          <a:xfrm>
            <a:off x="4913887" y="3747568"/>
            <a:ext cx="8460225" cy="476632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838200" y="1373649"/>
            <a:ext cx="12611601"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Teacher talking about using The Imagine Project</a:t>
            </a:r>
          </a:p>
        </p:txBody>
      </p:sp>
      <p:pic>
        <p:nvPicPr>
          <p:cNvPr id="20" name="Picture 20"/>
          <p:cNvPicPr>
            <a:picLocks noChangeAspect="1"/>
          </p:cNvPicPr>
          <p:nvPr>
            <a:videoFile r:link="rId1"/>
          </p:nvPr>
        </p:nvPicPr>
        <p:blipFill>
          <a:blip r:embed="rId5"/>
          <a:stretch>
            <a:fillRect/>
          </a:stretch>
        </p:blipFill>
        <p:spPr>
          <a:xfrm>
            <a:off x="5057543" y="3821937"/>
            <a:ext cx="8215454" cy="46175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933450" y="1266968"/>
            <a:ext cx="14421100"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Middle School Counselor talking about using The Imagine Project</a:t>
            </a:r>
          </a:p>
        </p:txBody>
      </p:sp>
      <p:pic>
        <p:nvPicPr>
          <p:cNvPr id="20" name="Picture 20"/>
          <p:cNvPicPr>
            <a:picLocks noChangeAspect="1"/>
          </p:cNvPicPr>
          <p:nvPr>
            <a:videoFile r:link="rId1"/>
          </p:nvPr>
        </p:nvPicPr>
        <p:blipFill>
          <a:blip r:embed="rId5"/>
          <a:stretch>
            <a:fillRect/>
          </a:stretch>
        </p:blipFill>
        <p:spPr>
          <a:xfrm>
            <a:off x="4867569" y="3750740"/>
            <a:ext cx="8468798" cy="47599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610698" y="1330437"/>
            <a:ext cx="11066603"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The Imagine Project works with Uplift</a:t>
            </a:r>
          </a:p>
        </p:txBody>
      </p:sp>
      <p:pic>
        <p:nvPicPr>
          <p:cNvPr id="20" name="Picture 20"/>
          <p:cNvPicPr>
            <a:picLocks noChangeAspect="1"/>
          </p:cNvPicPr>
          <p:nvPr>
            <a:videoFile r:link="rId1"/>
          </p:nvPr>
        </p:nvPicPr>
        <p:blipFill>
          <a:blip r:embed="rId5"/>
          <a:stretch>
            <a:fillRect/>
          </a:stretch>
        </p:blipFill>
        <p:spPr>
          <a:xfrm>
            <a:off x="4941286" y="3768549"/>
            <a:ext cx="8405428" cy="4724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2793298"/>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4460900" y="1009222"/>
            <a:ext cx="9366200" cy="1219838"/>
          </a:xfrm>
          <a:prstGeom prst="rect">
            <a:avLst/>
          </a:prstGeom>
        </p:spPr>
        <p:txBody>
          <a:bodyPr lIns="0" tIns="0" rIns="0" bIns="0" rtlCol="0" anchor="t">
            <a:spAutoFit/>
          </a:bodyPr>
          <a:lstStyle/>
          <a:p>
            <a:pPr algn="ctr">
              <a:lnSpc>
                <a:spcPts val="9939"/>
              </a:lnSpc>
              <a:spcBef>
                <a:spcPct val="0"/>
              </a:spcBef>
            </a:pPr>
            <a:r>
              <a:rPr lang="en-US" sz="6000" dirty="0">
                <a:solidFill>
                  <a:srgbClr val="4C9E8D"/>
                </a:solidFill>
                <a:latin typeface="Sniglet"/>
                <a:ea typeface="Sniglet"/>
                <a:cs typeface="Sniglet"/>
                <a:sym typeface="Sniglet"/>
              </a:rPr>
              <a:t>Dianne’s Personal Story</a:t>
            </a:r>
          </a:p>
        </p:txBody>
      </p:sp>
      <p:pic>
        <p:nvPicPr>
          <p:cNvPr id="17" name="Picture 17"/>
          <p:cNvPicPr>
            <a:picLocks noChangeAspect="1"/>
          </p:cNvPicPr>
          <p:nvPr>
            <a:videoFile r:link="rId1"/>
          </p:nvPr>
        </p:nvPicPr>
        <p:blipFill>
          <a:blip r:embed="rId5"/>
          <a:stretch>
            <a:fillRect/>
          </a:stretch>
        </p:blipFill>
        <p:spPr>
          <a:xfrm>
            <a:off x="4989936" y="3441725"/>
            <a:ext cx="8308128" cy="46806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5:</a:t>
            </a:r>
          </a:p>
        </p:txBody>
      </p:sp>
      <p:sp>
        <p:nvSpPr>
          <p:cNvPr id="25" name="TextBox 25"/>
          <p:cNvSpPr txBox="1"/>
          <p:nvPr/>
        </p:nvSpPr>
        <p:spPr>
          <a:xfrm>
            <a:off x="1502612" y="4173508"/>
            <a:ext cx="8056706" cy="885825"/>
          </a:xfrm>
          <a:prstGeom prst="rect">
            <a:avLst/>
          </a:prstGeom>
        </p:spPr>
        <p:txBody>
          <a:bodyPr lIns="0" tIns="0" rIns="0" bIns="0" rtlCol="0" anchor="t">
            <a:spAutoFit/>
          </a:bodyPr>
          <a:lstStyle/>
          <a:p>
            <a:pPr algn="l">
              <a:lnSpc>
                <a:spcPts val="7080"/>
              </a:lnSpc>
            </a:pPr>
            <a:r>
              <a:rPr lang="en-US" sz="5900">
                <a:solidFill>
                  <a:srgbClr val="4C9E8D"/>
                </a:solidFill>
                <a:latin typeface="Sniglet"/>
                <a:ea typeface="Sniglet"/>
                <a:cs typeface="Sniglet"/>
                <a:sym typeface="Sniglet"/>
              </a:rPr>
              <a:t>Writing Your Story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562343" y="1600763"/>
            <a:ext cx="10412020" cy="7657537"/>
            <a:chOff x="0" y="0"/>
            <a:chExt cx="6350000" cy="4670118"/>
          </a:xfrm>
        </p:grpSpPr>
        <p:sp>
          <p:nvSpPr>
            <p:cNvPr id="4" name="Freeform 4"/>
            <p:cNvSpPr/>
            <p:nvPr/>
          </p:nvSpPr>
          <p:spPr>
            <a:xfrm>
              <a:off x="0" y="0"/>
              <a:ext cx="6350000" cy="4670118"/>
            </a:xfrm>
            <a:custGeom>
              <a:avLst/>
              <a:gdLst/>
              <a:ahLst/>
              <a:cxnLst/>
              <a:rect l="l" t="t" r="r" b="b"/>
              <a:pathLst>
                <a:path w="6350000" h="4670118">
                  <a:moveTo>
                    <a:pt x="0" y="2335059"/>
                  </a:moveTo>
                  <a:cubicBezTo>
                    <a:pt x="0" y="1046106"/>
                    <a:pt x="568960" y="0"/>
                    <a:pt x="1270000" y="0"/>
                  </a:cubicBezTo>
                  <a:lnTo>
                    <a:pt x="5080000" y="0"/>
                  </a:lnTo>
                  <a:cubicBezTo>
                    <a:pt x="5781040" y="0"/>
                    <a:pt x="6350000" y="1046106"/>
                    <a:pt x="6350000" y="2335059"/>
                  </a:cubicBezTo>
                  <a:cubicBezTo>
                    <a:pt x="6350000" y="3624011"/>
                    <a:pt x="5781040" y="4670118"/>
                    <a:pt x="5080000" y="4670118"/>
                  </a:cubicBezTo>
                  <a:lnTo>
                    <a:pt x="1270000" y="4670118"/>
                  </a:lnTo>
                  <a:cubicBezTo>
                    <a:pt x="568960" y="4670118"/>
                    <a:pt x="0" y="3624011"/>
                    <a:pt x="0" y="2335059"/>
                  </a:cubicBezTo>
                  <a:close/>
                </a:path>
              </a:pathLst>
            </a:custGeom>
            <a:blipFill>
              <a:blip r:embed="rId3"/>
              <a:stretch>
                <a:fillRect l="-3633" r="-3633"/>
              </a:stretch>
            </a:blipFill>
          </p:spPr>
          <p:txBody>
            <a:bodyPr/>
            <a:lstStyle/>
            <a:p>
              <a:endParaRPr lang="en-US"/>
            </a:p>
          </p:txBody>
        </p:sp>
      </p:grpSp>
      <p:sp>
        <p:nvSpPr>
          <p:cNvPr id="5" name="TextBox 5"/>
          <p:cNvSpPr txBox="1"/>
          <p:nvPr/>
        </p:nvSpPr>
        <p:spPr>
          <a:xfrm>
            <a:off x="9424930" y="2949575"/>
            <a:ext cx="7574997" cy="2193925"/>
          </a:xfrm>
          <a:prstGeom prst="rect">
            <a:avLst/>
          </a:prstGeom>
        </p:spPr>
        <p:txBody>
          <a:bodyPr lIns="0" tIns="0" rIns="0" bIns="0" rtlCol="0" anchor="t">
            <a:spAutoFit/>
          </a:bodyPr>
          <a:lstStyle/>
          <a:p>
            <a:pPr algn="l">
              <a:lnSpc>
                <a:spcPts val="3499"/>
              </a:lnSpc>
            </a:pPr>
            <a:r>
              <a:rPr lang="en-US" sz="2499">
                <a:solidFill>
                  <a:srgbClr val="3F382D"/>
                </a:solidFill>
                <a:latin typeface="Poppins"/>
                <a:ea typeface="Poppins"/>
                <a:cs typeface="Poppins"/>
                <a:sym typeface="Poppins"/>
              </a:rPr>
              <a:t>Now it’s time to write using The Imagine Project 7-step process. It’s important to write your own story so you can witness and feel the power and benefit of using The Imagine Project before asking someone else to write. </a:t>
            </a:r>
          </a:p>
        </p:txBody>
      </p:sp>
      <p:grpSp>
        <p:nvGrpSpPr>
          <p:cNvPr id="6" name="Group 6"/>
          <p:cNvGrpSpPr/>
          <p:nvPr/>
        </p:nvGrpSpPr>
        <p:grpSpPr>
          <a:xfrm>
            <a:off x="16999927" y="1714602"/>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5923583" y="1299086"/>
            <a:ext cx="639249" cy="63924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647164" y="162796"/>
            <a:ext cx="1224915" cy="122491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299086"/>
            <a:ext cx="595518" cy="59551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3714299" y="9397329"/>
            <a:ext cx="2213806" cy="221380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296400" y="5625835"/>
            <a:ext cx="7703527" cy="1317625"/>
          </a:xfrm>
          <a:prstGeom prst="rect">
            <a:avLst/>
          </a:prstGeom>
        </p:spPr>
        <p:txBody>
          <a:bodyPr wrap="square" lIns="0" tIns="0" rIns="0" bIns="0" rtlCol="0" anchor="t">
            <a:spAutoFit/>
          </a:bodyPr>
          <a:lstStyle/>
          <a:p>
            <a:pPr algn="l">
              <a:lnSpc>
                <a:spcPts val="3499"/>
              </a:lnSpc>
            </a:pPr>
            <a:r>
              <a:rPr lang="en-US" sz="2499" b="1" u="sng" dirty="0">
                <a:solidFill>
                  <a:srgbClr val="3F382D"/>
                </a:solidFill>
                <a:latin typeface="Poppins Bold"/>
                <a:ea typeface="Poppins Bold"/>
                <a:cs typeface="Poppins Bold"/>
                <a:sym typeface="Poppins Bold"/>
                <a:hlinkClick r:id="rId4" tooltip="https://theimagineproject.org/the-7-step-journals/"/>
              </a:rPr>
              <a:t>Download The Imagine Project Journal</a:t>
            </a:r>
            <a:r>
              <a:rPr lang="en-US" sz="2499" b="1" dirty="0">
                <a:solidFill>
                  <a:srgbClr val="3F382D"/>
                </a:solidFill>
                <a:latin typeface="Poppins Bold"/>
                <a:ea typeface="Poppins Bold"/>
                <a:cs typeface="Poppins Bold"/>
                <a:sym typeface="Poppins Bold"/>
              </a:rPr>
              <a:t> </a:t>
            </a:r>
            <a:r>
              <a:rPr lang="en-US" sz="2499" dirty="0">
                <a:solidFill>
                  <a:srgbClr val="3F382D"/>
                </a:solidFill>
                <a:latin typeface="Poppins"/>
                <a:ea typeface="Poppins"/>
                <a:cs typeface="Poppins"/>
                <a:sym typeface="Poppins"/>
              </a:rPr>
              <a:t>to begin writing (or you can use your own writing pad if you’d like). Grab a pencil or pen to get started!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675418"/>
            <a:ext cx="9798978" cy="5049417"/>
            <a:chOff x="0" y="0"/>
            <a:chExt cx="2580801" cy="1329888"/>
          </a:xfrm>
        </p:grpSpPr>
        <p:sp>
          <p:nvSpPr>
            <p:cNvPr id="4" name="Freeform 4"/>
            <p:cNvSpPr/>
            <p:nvPr/>
          </p:nvSpPr>
          <p:spPr>
            <a:xfrm>
              <a:off x="0" y="0"/>
              <a:ext cx="2580801" cy="1329888"/>
            </a:xfrm>
            <a:custGeom>
              <a:avLst/>
              <a:gdLst/>
              <a:ahLst/>
              <a:cxnLst/>
              <a:rect l="l" t="t" r="r" b="b"/>
              <a:pathLst>
                <a:path w="2580801" h="1329888">
                  <a:moveTo>
                    <a:pt x="0" y="0"/>
                  </a:moveTo>
                  <a:lnTo>
                    <a:pt x="2580801" y="0"/>
                  </a:lnTo>
                  <a:lnTo>
                    <a:pt x="2580801" y="1329888"/>
                  </a:lnTo>
                  <a:lnTo>
                    <a:pt x="0" y="1329888"/>
                  </a:lnTo>
                  <a:close/>
                </a:path>
              </a:pathLst>
            </a:custGeom>
            <a:solidFill>
              <a:srgbClr val="DE594A"/>
            </a:solidFill>
          </p:spPr>
          <p:txBody>
            <a:bodyPr/>
            <a:lstStyle/>
            <a:p>
              <a:pPr algn="r"/>
              <a:endParaRPr lang="en-US"/>
            </a:p>
          </p:txBody>
        </p:sp>
        <p:sp>
          <p:nvSpPr>
            <p:cNvPr id="5" name="TextBox 5"/>
            <p:cNvSpPr txBox="1"/>
            <p:nvPr/>
          </p:nvSpPr>
          <p:spPr>
            <a:xfrm>
              <a:off x="0" y="-38100"/>
              <a:ext cx="2580801" cy="1367988"/>
            </a:xfrm>
            <a:prstGeom prst="rect">
              <a:avLst/>
            </a:prstGeom>
          </p:spPr>
          <p:txBody>
            <a:bodyPr lIns="50800" tIns="50800" rIns="50800" bIns="50800" rtlCol="0" anchor="ctr"/>
            <a:lstStyle/>
            <a:p>
              <a:pPr algn="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804773" y="3371809"/>
            <a:ext cx="7641388" cy="1438275"/>
          </a:xfrm>
          <a:prstGeom prst="rect">
            <a:avLst/>
          </a:prstGeom>
        </p:spPr>
        <p:txBody>
          <a:bodyPr lIns="0" tIns="0" rIns="0" bIns="0" rtlCol="0" anchor="t">
            <a:spAutoFit/>
          </a:bodyPr>
          <a:lstStyle/>
          <a:p>
            <a:pPr algn="l">
              <a:lnSpc>
                <a:spcPts val="5640"/>
              </a:lnSpc>
            </a:pPr>
            <a:r>
              <a:rPr lang="en-US" sz="4700">
                <a:solidFill>
                  <a:srgbClr val="F5C72D"/>
                </a:solidFill>
                <a:latin typeface="Sniglet"/>
                <a:ea typeface="Sniglet"/>
                <a:cs typeface="Sniglet"/>
                <a:sym typeface="Sniglet"/>
              </a:rPr>
              <a:t>Imagine Project Spotify Playlist: </a:t>
            </a:r>
          </a:p>
        </p:txBody>
      </p:sp>
      <p:sp>
        <p:nvSpPr>
          <p:cNvPr id="19" name="TextBox 19"/>
          <p:cNvSpPr txBox="1"/>
          <p:nvPr/>
        </p:nvSpPr>
        <p:spPr>
          <a:xfrm>
            <a:off x="9567816" y="5086350"/>
            <a:ext cx="7402759" cy="2874505"/>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oppins"/>
                <a:ea typeface="Poppins"/>
                <a:cs typeface="Poppins"/>
                <a:sym typeface="Poppins"/>
              </a:rPr>
              <a:t>We recommend playing music while you and your students write their </a:t>
            </a:r>
            <a:r>
              <a:rPr lang="en-US" dirty="0">
                <a:solidFill>
                  <a:srgbClr val="FFFFFF"/>
                </a:solidFill>
                <a:latin typeface="Poppins"/>
                <a:ea typeface="Poppins"/>
                <a:cs typeface="Poppins"/>
                <a:sym typeface="Poppins"/>
              </a:rPr>
              <a:t>Imagine stories. We’ve made a list of songs you can use for each step but feel free to pick your own. </a:t>
            </a:r>
          </a:p>
          <a:p>
            <a:pPr algn="l">
              <a:lnSpc>
                <a:spcPts val="2520"/>
              </a:lnSpc>
            </a:pPr>
            <a:endParaRPr lang="en-US" dirty="0">
              <a:solidFill>
                <a:srgbClr val="FFFFFF"/>
              </a:solidFill>
              <a:latin typeface="Poppins"/>
              <a:ea typeface="Poppins"/>
              <a:cs typeface="Poppins"/>
              <a:sym typeface="Poppins"/>
            </a:endParaRPr>
          </a:p>
          <a:p>
            <a:pPr algn="l">
              <a:lnSpc>
                <a:spcPts val="2520"/>
              </a:lnSpc>
            </a:pPr>
            <a:r>
              <a:rPr lang="en-US" sz="1800" dirty="0">
                <a:solidFill>
                  <a:srgbClr val="FFFFFF"/>
                </a:solidFill>
                <a:latin typeface="Poppins"/>
                <a:ea typeface="Poppins"/>
                <a:cs typeface="Poppins"/>
                <a:sym typeface="Poppins"/>
              </a:rPr>
              <a:t>Here is a </a:t>
            </a:r>
            <a:r>
              <a:rPr lang="en-US" dirty="0">
                <a:solidFill>
                  <a:srgbClr val="FFFFFF"/>
                </a:solidFill>
                <a:latin typeface="Poppins"/>
                <a:ea typeface="Poppins"/>
                <a:cs typeface="Poppins"/>
                <a:sym typeface="Poppins"/>
              </a:rPr>
              <a:t>Spotify</a:t>
            </a:r>
            <a:r>
              <a:rPr lang="en-US" sz="1800" dirty="0">
                <a:solidFill>
                  <a:srgbClr val="FFFFFF"/>
                </a:solidFill>
                <a:latin typeface="Poppins"/>
                <a:ea typeface="Poppins"/>
                <a:cs typeface="Poppins"/>
                <a:sym typeface="Poppins"/>
              </a:rPr>
              <a:t> playlist you can use while writing your Imagine story and while you’re working with students.</a:t>
            </a:r>
          </a:p>
          <a:p>
            <a:pPr algn="l">
              <a:lnSpc>
                <a:spcPts val="2520"/>
              </a:lnSpc>
            </a:pPr>
            <a:r>
              <a:rPr lang="en-US" sz="1800" u="sng" dirty="0">
                <a:solidFill>
                  <a:srgbClr val="FFFFFF"/>
                </a:solidFill>
                <a:latin typeface="Poppins"/>
                <a:ea typeface="Poppins"/>
                <a:cs typeface="Poppins"/>
                <a:sym typeface="Poppins"/>
                <a:hlinkClick r:id="rId3" tooltip="https://open.spotify.com/playlist/3Xyfy02g4oFsJkIPHoL70N?si=e1cd1e67607349f4"/>
              </a:rPr>
              <a:t>https://open.spotify.com/playlist/3Xyfy02g4oFsJkIPHoL70N?si=e1cd1e67607349f4</a:t>
            </a:r>
          </a:p>
          <a:p>
            <a:pPr algn="l">
              <a:lnSpc>
                <a:spcPts val="2520"/>
              </a:lnSpc>
            </a:pPr>
            <a:endParaRPr lang="en-US" sz="1800" u="sng" dirty="0">
              <a:solidFill>
                <a:srgbClr val="FFFFFF"/>
              </a:solidFill>
              <a:latin typeface="Poppins"/>
              <a:ea typeface="Poppins"/>
              <a:cs typeface="Poppins"/>
              <a:sym typeface="Poppins"/>
              <a:hlinkClick r:id="rId3" tooltip="https://open.spotify.com/playlist/3Xyfy02g4oFsJkIPHoL70N?si=e1cd1e67607349f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15305" r="-15305"/>
              </a:stretch>
            </a:blipFill>
          </p:spPr>
          <p:txBody>
            <a:bodyPr/>
            <a:lstStyle/>
            <a:p>
              <a:endParaRPr lang="en-US"/>
            </a:p>
          </p:txBody>
        </p:sp>
      </p:grpSp>
      <p:sp>
        <p:nvSpPr>
          <p:cNvPr id="5" name="TextBox 5"/>
          <p:cNvSpPr txBox="1"/>
          <p:nvPr/>
        </p:nvSpPr>
        <p:spPr>
          <a:xfrm>
            <a:off x="9325212" y="3001429"/>
            <a:ext cx="7237620" cy="2200275"/>
          </a:xfrm>
          <a:prstGeom prst="rect">
            <a:avLst/>
          </a:prstGeom>
        </p:spPr>
        <p:txBody>
          <a:bodyPr lIns="0" tIns="0" rIns="0" bIns="0" rtlCol="0" anchor="t">
            <a:spAutoFit/>
          </a:bodyPr>
          <a:lstStyle/>
          <a:p>
            <a:pPr algn="l">
              <a:lnSpc>
                <a:spcPts val="8640"/>
              </a:lnSpc>
            </a:pPr>
            <a:r>
              <a:rPr lang="en-US" sz="7200">
                <a:solidFill>
                  <a:srgbClr val="4C9E8D"/>
                </a:solidFill>
                <a:latin typeface="Sniglet"/>
                <a:ea typeface="Sniglet"/>
                <a:cs typeface="Sniglet"/>
                <a:sym typeface="Sniglet"/>
              </a:rPr>
              <a:t>Step 1 – Celebrate: </a:t>
            </a:r>
          </a:p>
        </p:txBody>
      </p:sp>
      <p:sp>
        <p:nvSpPr>
          <p:cNvPr id="6" name="TextBox 6"/>
          <p:cNvSpPr txBox="1"/>
          <p:nvPr/>
        </p:nvSpPr>
        <p:spPr>
          <a:xfrm>
            <a:off x="9325212" y="5421494"/>
            <a:ext cx="7574997" cy="4483856"/>
          </a:xfrm>
          <a:prstGeom prst="rect">
            <a:avLst/>
          </a:prstGeom>
        </p:spPr>
        <p:txBody>
          <a:bodyPr lIns="0" tIns="0" rIns="0" bIns="0" rtlCol="0" anchor="t">
            <a:spAutoFit/>
          </a:bodyPr>
          <a:lstStyle/>
          <a:p>
            <a:pPr algn="l">
              <a:lnSpc>
                <a:spcPts val="3919"/>
              </a:lnSpc>
            </a:pPr>
            <a:r>
              <a:rPr lang="en-US" sz="2799" b="1" i="1" dirty="0">
                <a:solidFill>
                  <a:srgbClr val="3F382D"/>
                </a:solidFill>
                <a:latin typeface="Poppins"/>
                <a:ea typeface="Poppins"/>
                <a:cs typeface="Poppins"/>
                <a:sym typeface="Poppins"/>
              </a:rPr>
              <a:t>Task: </a:t>
            </a:r>
            <a:r>
              <a:rPr lang="en-US" sz="2799" dirty="0">
                <a:solidFill>
                  <a:srgbClr val="3F382D"/>
                </a:solidFill>
                <a:latin typeface="Poppins"/>
                <a:ea typeface="Poppins"/>
                <a:cs typeface="Poppins"/>
                <a:sym typeface="Poppins"/>
              </a:rPr>
              <a:t>Make a list of positive experiences that have happened in your life. What are you proud of? What do you love about your life? Connect them to feelings on the feelings wheel when appropriate.</a:t>
            </a:r>
          </a:p>
          <a:p>
            <a:pPr algn="l">
              <a:lnSpc>
                <a:spcPts val="3919"/>
              </a:lnSpc>
            </a:pPr>
            <a:endParaRPr lang="en-US" sz="2799" dirty="0">
              <a:solidFill>
                <a:srgbClr val="3F382D"/>
              </a:solidFill>
              <a:latin typeface="Poppins"/>
              <a:ea typeface="Poppins"/>
              <a:cs typeface="Poppins"/>
              <a:sym typeface="Poppins"/>
            </a:endParaRPr>
          </a:p>
          <a:p>
            <a:pPr>
              <a:lnSpc>
                <a:spcPts val="3919"/>
              </a:lnSpc>
            </a:pPr>
            <a:r>
              <a:rPr lang="en-US" sz="2800" dirty="0">
                <a:solidFill>
                  <a:srgbClr val="3F382D"/>
                </a:solidFill>
                <a:latin typeface="Poppins"/>
                <a:ea typeface="Poppins"/>
                <a:cs typeface="Poppins"/>
                <a:sym typeface="Poppins"/>
              </a:rPr>
              <a:t>Song suggestions for step 1: “Beautiful” by Christina Aguilera. </a:t>
            </a:r>
          </a:p>
          <a:p>
            <a:pPr algn="l">
              <a:lnSpc>
                <a:spcPts val="3919"/>
              </a:lnSpc>
            </a:pPr>
            <a:endParaRPr lang="en-US" sz="2799" dirty="0">
              <a:solidFill>
                <a:srgbClr val="3F382D"/>
              </a:solidFill>
              <a:latin typeface="Poppins"/>
              <a:ea typeface="Poppins"/>
              <a:cs typeface="Poppins"/>
              <a:sym typeface="Poppins"/>
            </a:endParaRP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2667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536982" y="1749537"/>
            <a:ext cx="11066603" cy="859210"/>
          </a:xfrm>
          <a:prstGeom prst="rect">
            <a:avLst/>
          </a:prstGeom>
        </p:spPr>
        <p:txBody>
          <a:bodyPr lIns="0" tIns="0" rIns="0" bIns="0" rtlCol="0" anchor="t">
            <a:spAutoFit/>
          </a:bodyPr>
          <a:lstStyle/>
          <a:p>
            <a:pPr algn="ctr">
              <a:lnSpc>
                <a:spcPts val="6666"/>
              </a:lnSpc>
            </a:pPr>
            <a:r>
              <a:rPr lang="en-US" sz="5899" u="sng" dirty="0">
                <a:solidFill>
                  <a:srgbClr val="DF6843"/>
                </a:solidFill>
                <a:latin typeface="Sniglet"/>
                <a:ea typeface="Sniglet"/>
                <a:cs typeface="Sniglet"/>
                <a:sym typeface="Sniglet"/>
              </a:rPr>
              <a:t>Reflect</a:t>
            </a:r>
            <a:endParaRPr lang="en-US" sz="5899" dirty="0">
              <a:solidFill>
                <a:srgbClr val="DF6843"/>
              </a:solidFill>
              <a:latin typeface="Sniglet"/>
              <a:ea typeface="Sniglet"/>
              <a:cs typeface="Sniglet"/>
              <a:sym typeface="Sniglet"/>
            </a:endParaRPr>
          </a:p>
        </p:txBody>
      </p:sp>
      <p:pic>
        <p:nvPicPr>
          <p:cNvPr id="20" name="Picture 20"/>
          <p:cNvPicPr>
            <a:picLocks noChangeAspect="1"/>
          </p:cNvPicPr>
          <p:nvPr>
            <a:videoFile r:link="rId1"/>
          </p:nvPr>
        </p:nvPicPr>
        <p:blipFill>
          <a:blip r:embed="rId5"/>
          <a:stretch>
            <a:fillRect/>
          </a:stretch>
        </p:blipFill>
        <p:spPr>
          <a:xfrm>
            <a:off x="5012026" y="3808309"/>
            <a:ext cx="8263947" cy="464484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06" r="-24906"/>
              </a:stretch>
            </a:blipFill>
          </p:spPr>
          <p:txBody>
            <a:bodyPr/>
            <a:lstStyle/>
            <a:p>
              <a:endParaRPr lang="en-US"/>
            </a:p>
          </p:txBody>
        </p:sp>
      </p:grpSp>
      <p:sp>
        <p:nvSpPr>
          <p:cNvPr id="5" name="TextBox 5"/>
          <p:cNvSpPr txBox="1"/>
          <p:nvPr/>
        </p:nvSpPr>
        <p:spPr>
          <a:xfrm>
            <a:off x="9325212" y="2335734"/>
            <a:ext cx="7237620" cy="1104900"/>
          </a:xfrm>
          <a:prstGeom prst="rect">
            <a:avLst/>
          </a:prstGeom>
        </p:spPr>
        <p:txBody>
          <a:bodyPr lIns="0" tIns="0" rIns="0" bIns="0" rtlCol="0" anchor="t">
            <a:spAutoFit/>
          </a:bodyPr>
          <a:lstStyle/>
          <a:p>
            <a:pPr algn="l">
              <a:lnSpc>
                <a:spcPts val="8640"/>
              </a:lnSpc>
            </a:pPr>
            <a:r>
              <a:rPr lang="en-US" sz="7200" dirty="0">
                <a:solidFill>
                  <a:srgbClr val="4C9E8D"/>
                </a:solidFill>
                <a:latin typeface="Sniglet"/>
                <a:ea typeface="Sniglet"/>
                <a:cs typeface="Sniglet"/>
                <a:sym typeface="Sniglet"/>
              </a:rPr>
              <a:t>Step 2 – Reflect: </a:t>
            </a:r>
          </a:p>
        </p:txBody>
      </p:sp>
      <p:sp>
        <p:nvSpPr>
          <p:cNvPr id="6" name="TextBox 6"/>
          <p:cNvSpPr txBox="1"/>
          <p:nvPr/>
        </p:nvSpPr>
        <p:spPr>
          <a:xfrm>
            <a:off x="9276690" y="3945403"/>
            <a:ext cx="7574997" cy="4983993"/>
          </a:xfrm>
          <a:prstGeom prst="rect">
            <a:avLst/>
          </a:prstGeom>
        </p:spPr>
        <p:txBody>
          <a:bodyPr lIns="0" tIns="0" rIns="0" bIns="0" rtlCol="0" anchor="t">
            <a:spAutoFit/>
          </a:bodyPr>
          <a:lstStyle/>
          <a:p>
            <a:pPr algn="l">
              <a:lnSpc>
                <a:spcPts val="3919"/>
              </a:lnSpc>
            </a:pPr>
            <a:r>
              <a:rPr lang="en-US" sz="2799" b="1" i="1" dirty="0">
                <a:solidFill>
                  <a:srgbClr val="3F382D"/>
                </a:solidFill>
                <a:latin typeface="Poppins"/>
                <a:ea typeface="Poppins"/>
                <a:cs typeface="Poppins"/>
                <a:sym typeface="Poppins"/>
              </a:rPr>
              <a:t>Task: </a:t>
            </a:r>
            <a:r>
              <a:rPr lang="en-US" sz="2799" dirty="0">
                <a:solidFill>
                  <a:srgbClr val="3F382D"/>
                </a:solidFill>
                <a:latin typeface="Poppins"/>
                <a:ea typeface="Poppins"/>
                <a:cs typeface="Poppins"/>
                <a:sym typeface="Poppins"/>
              </a:rPr>
              <a:t>Reflect on difficult times or challenging life experiences related to a specific topic. Write down 1-3 challenging experiences that have happened in your life. They can be yesterday, last year, or in the past. Connect them to feelings on the feeling wheel. </a:t>
            </a:r>
          </a:p>
          <a:p>
            <a:pPr>
              <a:lnSpc>
                <a:spcPts val="3919"/>
              </a:lnSpc>
            </a:pPr>
            <a:endParaRPr lang="en-US" sz="2799" dirty="0">
              <a:latin typeface="Poppins"/>
              <a:ea typeface="Poppins"/>
              <a:cs typeface="Poppins"/>
              <a:sym typeface="Poppins"/>
            </a:endParaRPr>
          </a:p>
          <a:p>
            <a:pPr>
              <a:lnSpc>
                <a:spcPts val="3919"/>
              </a:lnSpc>
            </a:pPr>
            <a:r>
              <a:rPr lang="en-US" sz="2799" dirty="0">
                <a:latin typeface="Poppins"/>
                <a:ea typeface="Poppins"/>
                <a:cs typeface="Poppins"/>
                <a:sym typeface="Poppins"/>
              </a:rPr>
              <a:t>Song suggestion for Step 2: “Story of my Life” by One Direction. </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pic>
        <p:nvPicPr>
          <p:cNvPr id="19" name="Picture 19"/>
          <p:cNvPicPr>
            <a:picLocks noChangeAspect="1"/>
          </p:cNvPicPr>
          <p:nvPr>
            <a:videoFile r:link="rId1"/>
          </p:nvPr>
        </p:nvPicPr>
        <p:blipFill>
          <a:blip r:embed="rId5"/>
          <a:stretch>
            <a:fillRect/>
          </a:stretch>
        </p:blipFill>
        <p:spPr>
          <a:xfrm>
            <a:off x="5105836" y="3835509"/>
            <a:ext cx="8167161" cy="4590442"/>
          </a:xfrm>
          <a:prstGeom prst="rect">
            <a:avLst/>
          </a:prstGeom>
        </p:spPr>
      </p:pic>
      <p:sp>
        <p:nvSpPr>
          <p:cNvPr id="20" name="TextBox 20"/>
          <p:cNvSpPr txBox="1"/>
          <p:nvPr/>
        </p:nvSpPr>
        <p:spPr>
          <a:xfrm>
            <a:off x="2006054" y="857250"/>
            <a:ext cx="15253246" cy="1439368"/>
          </a:xfrm>
          <a:prstGeom prst="rect">
            <a:avLst/>
          </a:prstGeom>
        </p:spPr>
        <p:txBody>
          <a:bodyPr lIns="0" tIns="0" rIns="0" bIns="0" rtlCol="0" anchor="t">
            <a:spAutoFit/>
          </a:bodyPr>
          <a:lstStyle/>
          <a:p>
            <a:pPr algn="ctr">
              <a:lnSpc>
                <a:spcPts val="12880"/>
              </a:lnSpc>
            </a:pPr>
            <a:r>
              <a:rPr lang="en-US" sz="6000" b="1" dirty="0">
                <a:solidFill>
                  <a:srgbClr val="FF0000"/>
                </a:solidFill>
                <a:latin typeface="Canva Sans 2 Bold"/>
                <a:ea typeface="Canva Sans 2 Bold"/>
                <a:cs typeface="Canva Sans 2 Bold"/>
                <a:sym typeface="Canva Sans 2 Bold"/>
              </a:rPr>
              <a:t>Writing your Imagine Story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76" r="-24976"/>
              </a:stretch>
            </a:blipFill>
          </p:spPr>
          <p:txBody>
            <a:bodyPr/>
            <a:lstStyle/>
            <a:p>
              <a:endParaRPr lang="en-US"/>
            </a:p>
          </p:txBody>
        </p:sp>
      </p:grpSp>
      <p:sp>
        <p:nvSpPr>
          <p:cNvPr id="5" name="TextBox 5"/>
          <p:cNvSpPr txBox="1"/>
          <p:nvPr/>
        </p:nvSpPr>
        <p:spPr>
          <a:xfrm>
            <a:off x="9325212" y="1513871"/>
            <a:ext cx="7237620" cy="2144370"/>
          </a:xfrm>
          <a:prstGeom prst="rect">
            <a:avLst/>
          </a:prstGeom>
        </p:spPr>
        <p:txBody>
          <a:bodyPr lIns="0" tIns="0" rIns="0" bIns="0" rtlCol="0" anchor="t">
            <a:spAutoFit/>
          </a:bodyPr>
          <a:lstStyle/>
          <a:p>
            <a:pPr algn="l">
              <a:lnSpc>
                <a:spcPts val="8640"/>
              </a:lnSpc>
            </a:pPr>
            <a:r>
              <a:rPr lang="en-US" sz="6000" dirty="0">
                <a:solidFill>
                  <a:srgbClr val="4C9E8D"/>
                </a:solidFill>
                <a:latin typeface="Sniglet"/>
                <a:ea typeface="Sniglet"/>
                <a:cs typeface="Sniglet"/>
                <a:sym typeface="Sniglet"/>
              </a:rPr>
              <a:t>Step 3 – Write your Imagine Story </a:t>
            </a:r>
          </a:p>
        </p:txBody>
      </p:sp>
      <p:sp>
        <p:nvSpPr>
          <p:cNvPr id="6" name="TextBox 6"/>
          <p:cNvSpPr txBox="1"/>
          <p:nvPr/>
        </p:nvSpPr>
        <p:spPr>
          <a:xfrm>
            <a:off x="9325212" y="4764769"/>
            <a:ext cx="7574997" cy="3977005"/>
          </a:xfrm>
          <a:prstGeom prst="rect">
            <a:avLst/>
          </a:prstGeom>
        </p:spPr>
        <p:txBody>
          <a:bodyPr lIns="0" tIns="0" rIns="0" bIns="0" rtlCol="0" anchor="t">
            <a:spAutoFit/>
          </a:bodyPr>
          <a:lstStyle/>
          <a:p>
            <a:pPr algn="l">
              <a:lnSpc>
                <a:spcPts val="3919"/>
              </a:lnSpc>
            </a:pPr>
            <a:r>
              <a:rPr lang="en-US" sz="2799" b="1" i="1" dirty="0">
                <a:solidFill>
                  <a:srgbClr val="3F382D"/>
                </a:solidFill>
                <a:latin typeface="Poppins"/>
                <a:ea typeface="Poppins"/>
                <a:cs typeface="Poppins"/>
                <a:sym typeface="Poppins"/>
              </a:rPr>
              <a:t>Task: </a:t>
            </a:r>
            <a:r>
              <a:rPr lang="en-US" sz="2799" dirty="0">
                <a:solidFill>
                  <a:srgbClr val="3F382D"/>
                </a:solidFill>
                <a:latin typeface="Poppins"/>
                <a:ea typeface="Poppins"/>
                <a:cs typeface="Poppins"/>
                <a:sym typeface="Poppins"/>
              </a:rPr>
              <a:t>Write an Imagine Story: Take one of the difficult life experiences from step 2 and write an Imagine story about it. Tell the story beginning each sentence using the word Imagine. Write the story in detail and use feeling words where appropriate. Write your story in second person using, “you”.</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562343" y="1600763"/>
            <a:ext cx="10412020" cy="7657537"/>
            <a:chOff x="0" y="0"/>
            <a:chExt cx="6350000" cy="4670118"/>
          </a:xfrm>
        </p:grpSpPr>
        <p:sp>
          <p:nvSpPr>
            <p:cNvPr id="4" name="Freeform 4"/>
            <p:cNvSpPr/>
            <p:nvPr/>
          </p:nvSpPr>
          <p:spPr>
            <a:xfrm>
              <a:off x="0" y="0"/>
              <a:ext cx="6350000" cy="4670118"/>
            </a:xfrm>
            <a:custGeom>
              <a:avLst/>
              <a:gdLst/>
              <a:ahLst/>
              <a:cxnLst/>
              <a:rect l="l" t="t" r="r" b="b"/>
              <a:pathLst>
                <a:path w="6350000" h="4670118">
                  <a:moveTo>
                    <a:pt x="0" y="2335059"/>
                  </a:moveTo>
                  <a:cubicBezTo>
                    <a:pt x="0" y="1046106"/>
                    <a:pt x="568960" y="0"/>
                    <a:pt x="1270000" y="0"/>
                  </a:cubicBezTo>
                  <a:lnTo>
                    <a:pt x="5080000" y="0"/>
                  </a:lnTo>
                  <a:cubicBezTo>
                    <a:pt x="5781040" y="0"/>
                    <a:pt x="6350000" y="1046106"/>
                    <a:pt x="6350000" y="2335059"/>
                  </a:cubicBezTo>
                  <a:cubicBezTo>
                    <a:pt x="6350000" y="3624011"/>
                    <a:pt x="5781040" y="4670118"/>
                    <a:pt x="5080000" y="4670118"/>
                  </a:cubicBezTo>
                  <a:lnTo>
                    <a:pt x="1270000" y="4670118"/>
                  </a:lnTo>
                  <a:cubicBezTo>
                    <a:pt x="568960" y="4670118"/>
                    <a:pt x="0" y="3624011"/>
                    <a:pt x="0" y="2335059"/>
                  </a:cubicBezTo>
                  <a:close/>
                </a:path>
              </a:pathLst>
            </a:custGeom>
            <a:blipFill>
              <a:blip r:embed="rId3"/>
              <a:stretch>
                <a:fillRect l="-5090" r="-5090"/>
              </a:stretch>
            </a:blipFill>
          </p:spPr>
          <p:txBody>
            <a:bodyPr/>
            <a:lstStyle/>
            <a:p>
              <a:endParaRPr lang="en-US"/>
            </a:p>
          </p:txBody>
        </p:sp>
      </p:grpSp>
      <p:sp>
        <p:nvSpPr>
          <p:cNvPr id="5" name="TextBox 5"/>
          <p:cNvSpPr txBox="1"/>
          <p:nvPr/>
        </p:nvSpPr>
        <p:spPr>
          <a:xfrm>
            <a:off x="9424930" y="3463391"/>
            <a:ext cx="7574997" cy="4359911"/>
          </a:xfrm>
          <a:prstGeom prst="rect">
            <a:avLst/>
          </a:prstGeom>
        </p:spPr>
        <p:txBody>
          <a:bodyPr lIns="0" tIns="0" rIns="0" bIns="0" rtlCol="0" anchor="t">
            <a:spAutoFit/>
          </a:bodyPr>
          <a:lstStyle/>
          <a:p>
            <a:pPr marL="669285" lvl="1" indent="-334642" algn="l">
              <a:lnSpc>
                <a:spcPts val="4339"/>
              </a:lnSpc>
              <a:buFont typeface="Arial"/>
              <a:buChar char="•"/>
            </a:pPr>
            <a:r>
              <a:rPr lang="en-US" sz="3099">
                <a:solidFill>
                  <a:srgbClr val="3F382D"/>
                </a:solidFill>
                <a:latin typeface="Poppins"/>
                <a:ea typeface="Poppins"/>
                <a:cs typeface="Poppins"/>
                <a:sym typeface="Poppins"/>
              </a:rPr>
              <a:t>Check The Imagine Project Spotify playlist for possible songs (typically need 2-3 songs for this step). Song suggestions: “Into Dust” by Mazzy Star, “Renegades” by X Ambassadors, “Three LIttle Birds” by Bob Marley</a:t>
            </a:r>
          </a:p>
          <a:p>
            <a:pPr algn="l">
              <a:lnSpc>
                <a:spcPts val="4339"/>
              </a:lnSpc>
            </a:pPr>
            <a:endParaRPr lang="en-US" sz="3099">
              <a:solidFill>
                <a:srgbClr val="3F382D"/>
              </a:solidFill>
              <a:latin typeface="Poppins"/>
              <a:ea typeface="Poppins"/>
              <a:cs typeface="Poppins"/>
              <a:sym typeface="Poppins"/>
            </a:endParaRPr>
          </a:p>
        </p:txBody>
      </p:sp>
      <p:grpSp>
        <p:nvGrpSpPr>
          <p:cNvPr id="6" name="Group 6"/>
          <p:cNvGrpSpPr/>
          <p:nvPr/>
        </p:nvGrpSpPr>
        <p:grpSpPr>
          <a:xfrm>
            <a:off x="16999927" y="1714602"/>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5923583" y="1299086"/>
            <a:ext cx="639249" cy="63924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647164" y="162796"/>
            <a:ext cx="1224915" cy="122491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299086"/>
            <a:ext cx="595518" cy="59551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3714299" y="9397329"/>
            <a:ext cx="2213806" cy="221380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6484367" y="1477379"/>
            <a:ext cx="5319266" cy="903607"/>
          </a:xfrm>
          <a:prstGeom prst="rect">
            <a:avLst/>
          </a:prstGeom>
        </p:spPr>
        <p:txBody>
          <a:bodyPr lIns="0" tIns="0" rIns="0" bIns="0" rtlCol="0" anchor="t">
            <a:spAutoFit/>
          </a:bodyPr>
          <a:lstStyle/>
          <a:p>
            <a:pPr algn="ctr">
              <a:lnSpc>
                <a:spcPts val="7419"/>
              </a:lnSpc>
              <a:spcBef>
                <a:spcPct val="0"/>
              </a:spcBef>
            </a:pPr>
            <a:r>
              <a:rPr lang="en-US" sz="4800" dirty="0">
                <a:solidFill>
                  <a:srgbClr val="4C9E8D"/>
                </a:solidFill>
                <a:latin typeface="Sniglet"/>
                <a:ea typeface="Sniglet"/>
                <a:cs typeface="Sniglet"/>
                <a:sym typeface="Sniglet"/>
              </a:rPr>
              <a:t>The Hopeful Turn</a:t>
            </a:r>
          </a:p>
        </p:txBody>
      </p:sp>
      <p:pic>
        <p:nvPicPr>
          <p:cNvPr id="20" name="Picture 20"/>
          <p:cNvPicPr>
            <a:picLocks noChangeAspect="1"/>
          </p:cNvPicPr>
          <p:nvPr>
            <a:videoFile r:link="rId1"/>
          </p:nvPr>
        </p:nvPicPr>
        <p:blipFill>
          <a:blip r:embed="rId5"/>
          <a:stretch>
            <a:fillRect/>
          </a:stretch>
        </p:blipFill>
        <p:spPr>
          <a:xfrm>
            <a:off x="5251712" y="4090954"/>
            <a:ext cx="8021285" cy="45084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A80D-E27F-DA60-6B56-29C82E32B6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8EB3A34-B25D-5407-5B00-31F1271EFC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a:extLst>
              <a:ext uri="{FF2B5EF4-FFF2-40B4-BE49-F238E27FC236}">
                <a16:creationId xmlns:a16="http://schemas.microsoft.com/office/drawing/2014/main" id="{97B52B1C-4DF6-5CBC-5C06-A96A6E805A57}"/>
              </a:ext>
            </a:extLst>
          </p:cNvPr>
          <p:cNvGrpSpPr/>
          <p:nvPr/>
        </p:nvGrpSpPr>
        <p:grpSpPr>
          <a:xfrm>
            <a:off x="16253473" y="9044381"/>
            <a:ext cx="639249" cy="639249"/>
            <a:chOff x="0" y="0"/>
            <a:chExt cx="812800" cy="812800"/>
          </a:xfrm>
        </p:grpSpPr>
        <p:sp>
          <p:nvSpPr>
            <p:cNvPr id="4" name="Freeform 4">
              <a:extLst>
                <a:ext uri="{FF2B5EF4-FFF2-40B4-BE49-F238E27FC236}">
                  <a16:creationId xmlns:a16="http://schemas.microsoft.com/office/drawing/2014/main" id="{7C2F3A59-3790-D5DF-5531-DAF65A35A0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a:extLst>
                <a:ext uri="{FF2B5EF4-FFF2-40B4-BE49-F238E27FC236}">
                  <a16:creationId xmlns:a16="http://schemas.microsoft.com/office/drawing/2014/main" id="{B8D9E1FE-BA59-89F3-E707-9252E37A198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96768478-88B3-ED34-A4D1-5EDFCDF107BA}"/>
              </a:ext>
            </a:extLst>
          </p:cNvPr>
          <p:cNvGrpSpPr/>
          <p:nvPr/>
        </p:nvGrpSpPr>
        <p:grpSpPr>
          <a:xfrm>
            <a:off x="17259300" y="7200341"/>
            <a:ext cx="1844039" cy="1844039"/>
            <a:chOff x="0" y="0"/>
            <a:chExt cx="812800" cy="812800"/>
          </a:xfrm>
        </p:grpSpPr>
        <p:sp>
          <p:nvSpPr>
            <p:cNvPr id="7" name="Freeform 7">
              <a:extLst>
                <a:ext uri="{FF2B5EF4-FFF2-40B4-BE49-F238E27FC236}">
                  <a16:creationId xmlns:a16="http://schemas.microsoft.com/office/drawing/2014/main" id="{9E953DC8-A82D-6F3F-3720-995882EB90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a:extLst>
                <a:ext uri="{FF2B5EF4-FFF2-40B4-BE49-F238E27FC236}">
                  <a16:creationId xmlns:a16="http://schemas.microsoft.com/office/drawing/2014/main" id="{A6B272B3-3DE6-6745-0008-D372C02F701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a:extLst>
              <a:ext uri="{FF2B5EF4-FFF2-40B4-BE49-F238E27FC236}">
                <a16:creationId xmlns:a16="http://schemas.microsoft.com/office/drawing/2014/main" id="{B86A8D62-C4AC-F7A6-61F8-D0986D1D900E}"/>
              </a:ext>
            </a:extLst>
          </p:cNvPr>
          <p:cNvGrpSpPr/>
          <p:nvPr/>
        </p:nvGrpSpPr>
        <p:grpSpPr>
          <a:xfrm>
            <a:off x="1461683" y="1867269"/>
            <a:ext cx="559936" cy="559936"/>
            <a:chOff x="0" y="0"/>
            <a:chExt cx="812800" cy="812800"/>
          </a:xfrm>
        </p:grpSpPr>
        <p:sp>
          <p:nvSpPr>
            <p:cNvPr id="10" name="Freeform 10">
              <a:extLst>
                <a:ext uri="{FF2B5EF4-FFF2-40B4-BE49-F238E27FC236}">
                  <a16:creationId xmlns:a16="http://schemas.microsoft.com/office/drawing/2014/main" id="{F9CC4AAC-4F32-3FFF-CE35-33BDBE0480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a:extLst>
                <a:ext uri="{FF2B5EF4-FFF2-40B4-BE49-F238E27FC236}">
                  <a16:creationId xmlns:a16="http://schemas.microsoft.com/office/drawing/2014/main" id="{3049343A-1897-E249-553D-FD4787D36FC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a:extLst>
              <a:ext uri="{FF2B5EF4-FFF2-40B4-BE49-F238E27FC236}">
                <a16:creationId xmlns:a16="http://schemas.microsoft.com/office/drawing/2014/main" id="{F435476B-7AC5-1A69-2F1B-A528B460D329}"/>
              </a:ext>
            </a:extLst>
          </p:cNvPr>
          <p:cNvGrpSpPr/>
          <p:nvPr/>
        </p:nvGrpSpPr>
        <p:grpSpPr>
          <a:xfrm>
            <a:off x="-720089" y="1294654"/>
            <a:ext cx="1844039" cy="1844039"/>
            <a:chOff x="0" y="0"/>
            <a:chExt cx="812800" cy="812800"/>
          </a:xfrm>
        </p:grpSpPr>
        <p:sp>
          <p:nvSpPr>
            <p:cNvPr id="13" name="Freeform 13">
              <a:extLst>
                <a:ext uri="{FF2B5EF4-FFF2-40B4-BE49-F238E27FC236}">
                  <a16:creationId xmlns:a16="http://schemas.microsoft.com/office/drawing/2014/main" id="{CACE1C64-A42B-69C5-91FC-F5E5024B24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a:extLst>
                <a:ext uri="{FF2B5EF4-FFF2-40B4-BE49-F238E27FC236}">
                  <a16:creationId xmlns:a16="http://schemas.microsoft.com/office/drawing/2014/main" id="{A314B664-EF73-9999-12D1-753713B4757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a:extLst>
              <a:ext uri="{FF2B5EF4-FFF2-40B4-BE49-F238E27FC236}">
                <a16:creationId xmlns:a16="http://schemas.microsoft.com/office/drawing/2014/main" id="{77233321-150A-E3F5-D6D3-B06DD1200337}"/>
              </a:ext>
            </a:extLst>
          </p:cNvPr>
          <p:cNvSpPr/>
          <p:nvPr/>
        </p:nvSpPr>
        <p:spPr>
          <a:xfrm>
            <a:off x="3853278" y="3208914"/>
            <a:ext cx="10581444" cy="6251082"/>
          </a:xfrm>
          <a:custGeom>
            <a:avLst/>
            <a:gdLst/>
            <a:ahLst/>
            <a:cxnLst/>
            <a:rect l="l" t="t" r="r" b="b"/>
            <a:pathLst>
              <a:path w="10581444" h="6251082">
                <a:moveTo>
                  <a:pt x="0" y="0"/>
                </a:moveTo>
                <a:lnTo>
                  <a:pt x="10581444" y="0"/>
                </a:lnTo>
                <a:lnTo>
                  <a:pt x="10581444" y="6251082"/>
                </a:lnTo>
                <a:lnTo>
                  <a:pt x="0" y="6251082"/>
                </a:lnTo>
                <a:lnTo>
                  <a:pt x="0" y="0"/>
                </a:lnTo>
                <a:close/>
              </a:path>
            </a:pathLst>
          </a:custGeom>
          <a:blipFill>
            <a:blip r:embed="rId4"/>
            <a:stretch>
              <a:fillRect l="-1482" r="-1482"/>
            </a:stretch>
          </a:blipFill>
        </p:spPr>
        <p:txBody>
          <a:bodyPr/>
          <a:lstStyle/>
          <a:p>
            <a:endParaRPr lang="en-US"/>
          </a:p>
        </p:txBody>
      </p:sp>
      <p:sp>
        <p:nvSpPr>
          <p:cNvPr id="16" name="TextBox 16">
            <a:extLst>
              <a:ext uri="{FF2B5EF4-FFF2-40B4-BE49-F238E27FC236}">
                <a16:creationId xmlns:a16="http://schemas.microsoft.com/office/drawing/2014/main" id="{FF9AE418-B079-AC89-6C99-DE4833A1FFB9}"/>
              </a:ext>
            </a:extLst>
          </p:cNvPr>
          <p:cNvSpPr txBox="1"/>
          <p:nvPr/>
        </p:nvSpPr>
        <p:spPr>
          <a:xfrm>
            <a:off x="2838200" y="942072"/>
            <a:ext cx="12611601" cy="1718419"/>
          </a:xfrm>
          <a:prstGeom prst="rect">
            <a:avLst/>
          </a:prstGeom>
        </p:spPr>
        <p:txBody>
          <a:bodyPr lIns="0" tIns="0" rIns="0" bIns="0" rtlCol="0" anchor="t">
            <a:spAutoFit/>
          </a:bodyPr>
          <a:lstStyle/>
          <a:p>
            <a:pPr algn="ctr">
              <a:lnSpc>
                <a:spcPts val="6666"/>
              </a:lnSpc>
            </a:pPr>
            <a:r>
              <a:rPr lang="en-US" sz="5899" dirty="0">
                <a:solidFill>
                  <a:srgbClr val="DF6843"/>
                </a:solidFill>
                <a:latin typeface="Sniglet"/>
                <a:ea typeface="Sniglet"/>
                <a:cs typeface="Sniglet"/>
                <a:sym typeface="Sniglet"/>
              </a:rPr>
              <a:t> How and why The Imagine Project started</a:t>
            </a:r>
          </a:p>
        </p:txBody>
      </p:sp>
      <p:pic>
        <p:nvPicPr>
          <p:cNvPr id="17" name="Picture 17">
            <a:extLst>
              <a:ext uri="{FF2B5EF4-FFF2-40B4-BE49-F238E27FC236}">
                <a16:creationId xmlns:a16="http://schemas.microsoft.com/office/drawing/2014/main" id="{4A244F7A-D85A-0D58-D2D4-3A355E39D149}"/>
              </a:ext>
            </a:extLst>
          </p:cNvPr>
          <p:cNvPicPr>
            <a:picLocks noChangeAspect="1"/>
          </p:cNvPicPr>
          <p:nvPr>
            <a:videoFile r:link="rId1"/>
          </p:nvPr>
        </p:nvPicPr>
        <p:blipFill>
          <a:blip r:embed="rId5"/>
          <a:stretch>
            <a:fillRect/>
          </a:stretch>
        </p:blipFill>
        <p:spPr>
          <a:xfrm>
            <a:off x="4952100" y="3972822"/>
            <a:ext cx="8383799" cy="4723267"/>
          </a:xfrm>
          <a:prstGeom prst="rect">
            <a:avLst/>
          </a:prstGeom>
        </p:spPr>
      </p:pic>
    </p:spTree>
    <p:extLst>
      <p:ext uri="{BB962C8B-B14F-4D97-AF65-F5344CB8AC3E}">
        <p14:creationId xmlns:p14="http://schemas.microsoft.com/office/powerpoint/2010/main" val="3265656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18814"/>
            </a:stretch>
          </a:blipFill>
        </p:spPr>
        <p:txBody>
          <a:bodyPr/>
          <a:lstStyle/>
          <a:p>
            <a:endParaRPr lang="en-US"/>
          </a:p>
        </p:txBody>
      </p:sp>
      <p:grpSp>
        <p:nvGrpSpPr>
          <p:cNvPr id="3" name="Group 3"/>
          <p:cNvGrpSpPr/>
          <p:nvPr/>
        </p:nvGrpSpPr>
        <p:grpSpPr>
          <a:xfrm>
            <a:off x="4412423" y="2905808"/>
            <a:ext cx="8106077" cy="810607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6253473" y="9044381"/>
            <a:ext cx="639249" cy="63924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7259300" y="7200341"/>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366433" y="390658"/>
            <a:ext cx="559936" cy="55993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81956"/>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1028700" y="1077274"/>
            <a:ext cx="16230600" cy="4361974"/>
          </a:xfrm>
          <a:custGeom>
            <a:avLst/>
            <a:gdLst/>
            <a:ahLst/>
            <a:cxnLst/>
            <a:rect l="l" t="t" r="r" b="b"/>
            <a:pathLst>
              <a:path w="16230600" h="4361974">
                <a:moveTo>
                  <a:pt x="0" y="0"/>
                </a:moveTo>
                <a:lnTo>
                  <a:pt x="16230600" y="0"/>
                </a:lnTo>
                <a:lnTo>
                  <a:pt x="16230600" y="4361974"/>
                </a:lnTo>
                <a:lnTo>
                  <a:pt x="0" y="4361974"/>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5721261" y="4523181"/>
            <a:ext cx="5488401" cy="4499886"/>
          </a:xfrm>
          <a:prstGeom prst="rect">
            <a:avLst/>
          </a:prstGeom>
        </p:spPr>
        <p:txBody>
          <a:bodyPr lIns="0" tIns="0" rIns="0" bIns="0" rtlCol="0" anchor="t">
            <a:spAutoFit/>
          </a:bodyPr>
          <a:lstStyle/>
          <a:p>
            <a:pPr algn="ctr">
              <a:lnSpc>
                <a:spcPts val="3219"/>
              </a:lnSpc>
            </a:pPr>
            <a:r>
              <a:rPr lang="en-US" sz="2299" b="1" i="1" dirty="0">
                <a:solidFill>
                  <a:srgbClr val="3F382D"/>
                </a:solidFill>
                <a:latin typeface="Poppins"/>
                <a:ea typeface="Poppins"/>
                <a:cs typeface="Poppins"/>
                <a:sym typeface="Poppins"/>
              </a:rPr>
              <a:t>Task: </a:t>
            </a:r>
            <a:r>
              <a:rPr lang="en-US" sz="2299" dirty="0">
                <a:solidFill>
                  <a:srgbClr val="3F382D"/>
                </a:solidFill>
                <a:latin typeface="Poppins"/>
                <a:ea typeface="Poppins"/>
                <a:cs typeface="Poppins"/>
                <a:sym typeface="Poppins"/>
              </a:rPr>
              <a:t>Share your story.</a:t>
            </a:r>
          </a:p>
          <a:p>
            <a:pPr algn="ctr">
              <a:lnSpc>
                <a:spcPts val="3219"/>
              </a:lnSpc>
            </a:pPr>
            <a:endParaRPr lang="en-US" sz="2299" dirty="0">
              <a:solidFill>
                <a:srgbClr val="3F382D"/>
              </a:solidFill>
              <a:latin typeface="Poppins"/>
              <a:ea typeface="Poppins"/>
              <a:cs typeface="Poppins"/>
              <a:sym typeface="Poppins"/>
            </a:endParaRPr>
          </a:p>
          <a:p>
            <a:pPr algn="ctr">
              <a:lnSpc>
                <a:spcPts val="3219"/>
              </a:lnSpc>
            </a:pPr>
            <a:r>
              <a:rPr lang="en-US" sz="2299" dirty="0">
                <a:solidFill>
                  <a:srgbClr val="3F382D"/>
                </a:solidFill>
                <a:latin typeface="Poppins"/>
                <a:ea typeface="Poppins"/>
                <a:cs typeface="Poppins"/>
                <a:sym typeface="Poppins"/>
              </a:rPr>
              <a:t>If you are able, it’s a powerful process to share your story with someone. In a group setting or someone you feel comfortable with. Sharing creates vulnerability but it also is very empowering to feel heard. (Some teachers/leaders wait and share after Step 4)</a:t>
            </a:r>
          </a:p>
          <a:p>
            <a:pPr algn="ctr">
              <a:lnSpc>
                <a:spcPts val="3219"/>
              </a:lnSpc>
            </a:pPr>
            <a:endParaRPr lang="en-US" sz="2299" dirty="0">
              <a:solidFill>
                <a:srgbClr val="3F382D"/>
              </a:solidFill>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76" r="-24976"/>
              </a:stretch>
            </a:blipFill>
          </p:spPr>
          <p:txBody>
            <a:bodyPr/>
            <a:lstStyle/>
            <a:p>
              <a:endParaRPr lang="en-US"/>
            </a:p>
          </p:txBody>
        </p:sp>
      </p:grpSp>
      <p:sp>
        <p:nvSpPr>
          <p:cNvPr id="5" name="TextBox 5"/>
          <p:cNvSpPr txBox="1"/>
          <p:nvPr/>
        </p:nvSpPr>
        <p:spPr>
          <a:xfrm>
            <a:off x="8997618" y="1974036"/>
            <a:ext cx="8390003" cy="2165786"/>
          </a:xfrm>
          <a:prstGeom prst="rect">
            <a:avLst/>
          </a:prstGeom>
        </p:spPr>
        <p:txBody>
          <a:bodyPr wrap="square" lIns="0" tIns="0" rIns="0" bIns="0" rtlCol="0" anchor="t">
            <a:spAutoFit/>
          </a:bodyPr>
          <a:lstStyle/>
          <a:p>
            <a:pPr algn="l">
              <a:lnSpc>
                <a:spcPts val="8640"/>
              </a:lnSpc>
            </a:pPr>
            <a:r>
              <a:rPr lang="en-US" sz="6000" dirty="0">
                <a:solidFill>
                  <a:srgbClr val="4C9E8D"/>
                </a:solidFill>
                <a:latin typeface="Sniglet"/>
                <a:ea typeface="Sniglet"/>
                <a:cs typeface="Sniglet"/>
                <a:sym typeface="Sniglet"/>
              </a:rPr>
              <a:t>Step 4-Writing the Hopeful Turn</a:t>
            </a:r>
          </a:p>
        </p:txBody>
      </p:sp>
      <p:sp>
        <p:nvSpPr>
          <p:cNvPr id="6" name="TextBox 6"/>
          <p:cNvSpPr txBox="1"/>
          <p:nvPr/>
        </p:nvSpPr>
        <p:spPr>
          <a:xfrm>
            <a:off x="9325212" y="4328882"/>
            <a:ext cx="7574997" cy="4472305"/>
          </a:xfrm>
          <a:prstGeom prst="rect">
            <a:avLst/>
          </a:prstGeom>
        </p:spPr>
        <p:txBody>
          <a:bodyPr lIns="0" tIns="0" rIns="0" bIns="0" rtlCol="0" anchor="t">
            <a:spAutoFit/>
          </a:bodyPr>
          <a:lstStyle/>
          <a:p>
            <a:pPr algn="l">
              <a:lnSpc>
                <a:spcPts val="3919"/>
              </a:lnSpc>
            </a:pPr>
            <a:r>
              <a:rPr lang="en-US" sz="2799" b="1" i="1" dirty="0">
                <a:solidFill>
                  <a:srgbClr val="3F382D"/>
                </a:solidFill>
                <a:latin typeface="Poppins"/>
                <a:ea typeface="Poppins"/>
                <a:cs typeface="Poppins"/>
                <a:sym typeface="Poppins"/>
              </a:rPr>
              <a:t>Task: </a:t>
            </a:r>
            <a:r>
              <a:rPr lang="en-US" sz="2799" dirty="0">
                <a:solidFill>
                  <a:srgbClr val="3F382D"/>
                </a:solidFill>
                <a:latin typeface="Poppins"/>
                <a:ea typeface="Poppins"/>
                <a:cs typeface="Poppins"/>
                <a:sym typeface="Poppins"/>
              </a:rPr>
              <a:t>Write a new ending to the story you wrote about in step 3. How do you want the story to end? What’s positive that has, or can come from your story? Write a new ending to your story using the word Imagine to begin every sentence. Use feeling words where appropriate. You can encourage participants to share their story after this step as well.</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235425"/>
            <a:ext cx="9798978" cy="5816150"/>
            <a:chOff x="0" y="0"/>
            <a:chExt cx="2580801" cy="1531825"/>
          </a:xfrm>
        </p:grpSpPr>
        <p:sp>
          <p:nvSpPr>
            <p:cNvPr id="4" name="Freeform 4"/>
            <p:cNvSpPr/>
            <p:nvPr/>
          </p:nvSpPr>
          <p:spPr>
            <a:xfrm>
              <a:off x="0" y="0"/>
              <a:ext cx="2580801" cy="1531825"/>
            </a:xfrm>
            <a:custGeom>
              <a:avLst/>
              <a:gdLst/>
              <a:ahLst/>
              <a:cxnLst/>
              <a:rect l="l" t="t" r="r" b="b"/>
              <a:pathLst>
                <a:path w="2580801" h="1531825">
                  <a:moveTo>
                    <a:pt x="0" y="0"/>
                  </a:moveTo>
                  <a:lnTo>
                    <a:pt x="2580801" y="0"/>
                  </a:lnTo>
                  <a:lnTo>
                    <a:pt x="2580801" y="1531825"/>
                  </a:lnTo>
                  <a:lnTo>
                    <a:pt x="0" y="1531825"/>
                  </a:lnTo>
                  <a:close/>
                </a:path>
              </a:pathLst>
            </a:custGeom>
            <a:solidFill>
              <a:srgbClr val="4C9E8D"/>
            </a:solidFill>
          </p:spPr>
          <p:txBody>
            <a:bodyPr/>
            <a:lstStyle/>
            <a:p>
              <a:endParaRPr lang="en-US"/>
            </a:p>
          </p:txBody>
        </p:sp>
        <p:sp>
          <p:nvSpPr>
            <p:cNvPr id="5" name="TextBox 5"/>
            <p:cNvSpPr txBox="1"/>
            <p:nvPr/>
          </p:nvSpPr>
          <p:spPr>
            <a:xfrm>
              <a:off x="0" y="-38100"/>
              <a:ext cx="2580801" cy="15699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0" y="2208419"/>
            <a:ext cx="8753791" cy="5843156"/>
          </a:xfrm>
          <a:custGeom>
            <a:avLst/>
            <a:gdLst/>
            <a:ahLst/>
            <a:cxnLst/>
            <a:rect l="l" t="t" r="r" b="b"/>
            <a:pathLst>
              <a:path w="8753791" h="5843156">
                <a:moveTo>
                  <a:pt x="0" y="0"/>
                </a:moveTo>
                <a:lnTo>
                  <a:pt x="8753791" y="0"/>
                </a:lnTo>
                <a:lnTo>
                  <a:pt x="8753791" y="5843156"/>
                </a:lnTo>
                <a:lnTo>
                  <a:pt x="0" y="5843156"/>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9412956" y="3359785"/>
            <a:ext cx="7846344" cy="2983445"/>
          </a:xfrm>
          <a:prstGeom prst="rect">
            <a:avLst/>
          </a:prstGeom>
        </p:spPr>
        <p:txBody>
          <a:bodyPr lIns="0" tIns="0" rIns="0" bIns="0" rtlCol="0" anchor="t">
            <a:spAutoFit/>
          </a:bodyPr>
          <a:lstStyle/>
          <a:p>
            <a:pPr marL="604516" lvl="1" indent="-302258" algn="l">
              <a:lnSpc>
                <a:spcPts val="3919"/>
              </a:lnSpc>
              <a:buFont typeface="Arial"/>
              <a:buChar char="•"/>
            </a:pPr>
            <a:r>
              <a:rPr lang="en-US" sz="2799" dirty="0">
                <a:solidFill>
                  <a:srgbClr val="FFFFFF"/>
                </a:solidFill>
                <a:latin typeface="Poppins"/>
                <a:ea typeface="Poppins"/>
                <a:cs typeface="Poppins"/>
                <a:sym typeface="Poppins"/>
              </a:rPr>
              <a:t>Check The Imagine Project Spotify playlist for possible songs. This typically needs 1-2 songs. Song Suggestions: “Just Imagine It” by MKTO, “Can’t Knock Me Down” by Pretty Panther</a:t>
            </a:r>
          </a:p>
          <a:p>
            <a:pPr algn="l">
              <a:lnSpc>
                <a:spcPts val="3919"/>
              </a:lnSpc>
            </a:pPr>
            <a:endParaRPr lang="en-US" sz="2799" dirty="0">
              <a:solidFill>
                <a:srgbClr val="FFFFFF"/>
              </a:solidFill>
              <a:latin typeface="Poppins"/>
              <a:ea typeface="Poppins"/>
              <a:cs typeface="Poppins"/>
              <a:sym typeface="Poppi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999" b="-9000"/>
            </a:stretch>
          </a:blipFill>
        </p:spPr>
        <p:txBody>
          <a:bodyPr/>
          <a:lstStyle/>
          <a:p>
            <a:endParaRPr lang="en-US"/>
          </a:p>
        </p:txBody>
      </p:sp>
      <p:grpSp>
        <p:nvGrpSpPr>
          <p:cNvPr id="3" name="Group 3"/>
          <p:cNvGrpSpPr>
            <a:grpSpLocks noChangeAspect="1"/>
          </p:cNvGrpSpPr>
          <p:nvPr/>
        </p:nvGrpSpPr>
        <p:grpSpPr>
          <a:xfrm>
            <a:off x="816666" y="3751301"/>
            <a:ext cx="3541302" cy="2944422"/>
            <a:chOff x="0" y="0"/>
            <a:chExt cx="6299200" cy="5237480"/>
          </a:xfrm>
        </p:grpSpPr>
        <p:sp>
          <p:nvSpPr>
            <p:cNvPr id="4" name="Freeform 4"/>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3"/>
              <a:stretch>
                <a:fillRect l="-12476" r="-12476"/>
              </a:stretch>
            </a:blipFill>
          </p:spPr>
          <p:txBody>
            <a:bodyPr/>
            <a:lstStyle/>
            <a:p>
              <a:endParaRPr lang="en-US"/>
            </a:p>
          </p:txBody>
        </p:sp>
        <p:sp>
          <p:nvSpPr>
            <p:cNvPr id="5" name="Freeform 5"/>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6" name="Group 6"/>
          <p:cNvGrpSpPr>
            <a:grpSpLocks noChangeAspect="1"/>
          </p:cNvGrpSpPr>
          <p:nvPr/>
        </p:nvGrpSpPr>
        <p:grpSpPr>
          <a:xfrm>
            <a:off x="4021380" y="2656451"/>
            <a:ext cx="3541302" cy="2944422"/>
            <a:chOff x="0" y="0"/>
            <a:chExt cx="6299200" cy="5237480"/>
          </a:xfrm>
        </p:grpSpPr>
        <p:sp>
          <p:nvSpPr>
            <p:cNvPr id="7" name="Freeform 7"/>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5"/>
              <a:stretch>
                <a:fillRect t="-40771" b="-40771"/>
              </a:stretch>
            </a:blipFill>
          </p:spPr>
          <p:txBody>
            <a:bodyPr/>
            <a:lstStyle/>
            <a:p>
              <a:endParaRPr lang="en-US"/>
            </a:p>
          </p:txBody>
        </p:sp>
        <p:sp>
          <p:nvSpPr>
            <p:cNvPr id="8" name="Freeform 8"/>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9" name="Group 9"/>
          <p:cNvGrpSpPr>
            <a:grpSpLocks noChangeAspect="1"/>
          </p:cNvGrpSpPr>
          <p:nvPr/>
        </p:nvGrpSpPr>
        <p:grpSpPr>
          <a:xfrm>
            <a:off x="13657883" y="3751301"/>
            <a:ext cx="3541302" cy="2944422"/>
            <a:chOff x="0" y="0"/>
            <a:chExt cx="6299200" cy="5237480"/>
          </a:xfrm>
        </p:grpSpPr>
        <p:sp>
          <p:nvSpPr>
            <p:cNvPr id="10" name="Freeform 10"/>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6"/>
              <a:stretch>
                <a:fillRect l="-19239" r="-19239"/>
              </a:stretch>
            </a:blipFill>
          </p:spPr>
          <p:txBody>
            <a:bodyPr/>
            <a:lstStyle/>
            <a:p>
              <a:endParaRPr lang="en-US"/>
            </a:p>
          </p:txBody>
        </p:sp>
        <p:sp>
          <p:nvSpPr>
            <p:cNvPr id="11" name="Freeform 11"/>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12" name="Group 12"/>
          <p:cNvGrpSpPr>
            <a:grpSpLocks noChangeAspect="1"/>
          </p:cNvGrpSpPr>
          <p:nvPr/>
        </p:nvGrpSpPr>
        <p:grpSpPr>
          <a:xfrm>
            <a:off x="10477272" y="2656451"/>
            <a:ext cx="3541302" cy="2944422"/>
            <a:chOff x="0" y="0"/>
            <a:chExt cx="6299200" cy="5237480"/>
          </a:xfrm>
        </p:grpSpPr>
        <p:sp>
          <p:nvSpPr>
            <p:cNvPr id="13" name="Freeform 13"/>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7"/>
              <a:stretch>
                <a:fillRect l="-12339" r="-12339"/>
              </a:stretch>
            </a:blipFill>
          </p:spPr>
          <p:txBody>
            <a:bodyPr/>
            <a:lstStyle/>
            <a:p>
              <a:endParaRPr lang="en-US"/>
            </a:p>
          </p:txBody>
        </p:sp>
        <p:sp>
          <p:nvSpPr>
            <p:cNvPr id="14" name="Freeform 14"/>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15" name="Group 15"/>
          <p:cNvGrpSpPr>
            <a:grpSpLocks noChangeAspect="1"/>
          </p:cNvGrpSpPr>
          <p:nvPr/>
        </p:nvGrpSpPr>
        <p:grpSpPr>
          <a:xfrm>
            <a:off x="7066656" y="1401960"/>
            <a:ext cx="4034459" cy="4698682"/>
            <a:chOff x="0" y="0"/>
            <a:chExt cx="13561060" cy="15793720"/>
          </a:xfrm>
        </p:grpSpPr>
        <p:sp>
          <p:nvSpPr>
            <p:cNvPr id="16" name="Freeform 16"/>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8"/>
              <a:stretch>
                <a:fillRect t="-9922" b="-9922"/>
              </a:stretch>
            </a:blipFill>
          </p:spPr>
          <p:txBody>
            <a:bodyPr/>
            <a:lstStyle/>
            <a:p>
              <a:endParaRPr lang="en-US"/>
            </a:p>
          </p:txBody>
        </p:sp>
        <p:sp>
          <p:nvSpPr>
            <p:cNvPr id="17" name="Freeform 17"/>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9"/>
              <a:stretch>
                <a:fillRect t="-144" b="-144"/>
              </a:stretch>
            </a:blipFill>
          </p:spPr>
          <p:txBody>
            <a:bodyPr/>
            <a:lstStyle/>
            <a:p>
              <a:endParaRPr lang="en-US"/>
            </a:p>
          </p:txBody>
        </p:sp>
      </p:grpSp>
      <p:sp>
        <p:nvSpPr>
          <p:cNvPr id="18" name="TextBox 18"/>
          <p:cNvSpPr txBox="1"/>
          <p:nvPr/>
        </p:nvSpPr>
        <p:spPr>
          <a:xfrm>
            <a:off x="4821202" y="6716146"/>
            <a:ext cx="8378001" cy="2228110"/>
          </a:xfrm>
          <a:prstGeom prst="rect">
            <a:avLst/>
          </a:prstGeom>
        </p:spPr>
        <p:txBody>
          <a:bodyPr lIns="0" tIns="0" rIns="0" bIns="0" rtlCol="0" anchor="t">
            <a:spAutoFit/>
          </a:bodyPr>
          <a:lstStyle/>
          <a:p>
            <a:pPr algn="ctr">
              <a:lnSpc>
                <a:spcPts val="3499"/>
              </a:lnSpc>
            </a:pPr>
            <a:r>
              <a:rPr lang="en-US" sz="2499" dirty="0">
                <a:solidFill>
                  <a:srgbClr val="3F382D"/>
                </a:solidFill>
                <a:latin typeface="Poppins"/>
                <a:ea typeface="Poppins"/>
                <a:cs typeface="Poppins"/>
                <a:sym typeface="Poppins"/>
              </a:rPr>
              <a:t>After Step 4 (hopeful turn), it’s a powerful process to share your story with someone. In a group setting, you can share with each other. Sharing creates vulnerability but it also is very empowering to feel heard.</a:t>
            </a:r>
          </a:p>
        </p:txBody>
      </p:sp>
      <p:grpSp>
        <p:nvGrpSpPr>
          <p:cNvPr id="19" name="Group 19"/>
          <p:cNvGrpSpPr/>
          <p:nvPr/>
        </p:nvGrpSpPr>
        <p:grpSpPr>
          <a:xfrm>
            <a:off x="17577030" y="7483996"/>
            <a:ext cx="1844039" cy="184403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6696011" y="8936558"/>
            <a:ext cx="639249" cy="63924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435131" y="1028700"/>
            <a:ext cx="1224915" cy="122491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816666" y="2164990"/>
            <a:ext cx="595518" cy="59551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3714299" y="9397329"/>
            <a:ext cx="2213806" cy="221380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pic>
        <p:nvPicPr>
          <p:cNvPr id="19" name="Picture 19"/>
          <p:cNvPicPr>
            <a:picLocks noChangeAspect="1"/>
          </p:cNvPicPr>
          <p:nvPr>
            <a:videoFile r:link="rId1"/>
          </p:nvPr>
        </p:nvPicPr>
        <p:blipFill>
          <a:blip r:embed="rId5"/>
          <a:stretch>
            <a:fillRect/>
          </a:stretch>
        </p:blipFill>
        <p:spPr>
          <a:xfrm>
            <a:off x="5095115" y="3855010"/>
            <a:ext cx="8097771" cy="4551440"/>
          </a:xfrm>
          <a:prstGeom prst="rect">
            <a:avLst/>
          </a:prstGeom>
        </p:spPr>
      </p:pic>
      <p:sp>
        <p:nvSpPr>
          <p:cNvPr id="20" name="TextBox 20"/>
          <p:cNvSpPr txBox="1"/>
          <p:nvPr/>
        </p:nvSpPr>
        <p:spPr>
          <a:xfrm>
            <a:off x="2623393" y="1316340"/>
            <a:ext cx="14808786" cy="1245277"/>
          </a:xfrm>
          <a:prstGeom prst="rect">
            <a:avLst/>
          </a:prstGeom>
        </p:spPr>
        <p:txBody>
          <a:bodyPr wrap="square" lIns="0" tIns="0" rIns="0" bIns="0" rtlCol="0" anchor="t">
            <a:spAutoFit/>
          </a:bodyPr>
          <a:lstStyle/>
          <a:p>
            <a:pPr algn="ctr">
              <a:lnSpc>
                <a:spcPts val="10360"/>
              </a:lnSpc>
            </a:pPr>
            <a:r>
              <a:rPr lang="en-US" sz="7400" b="1" dirty="0">
                <a:solidFill>
                  <a:srgbClr val="4C9E8D"/>
                </a:solidFill>
                <a:latin typeface="Canva Sans 2 Bold"/>
                <a:ea typeface="Canva Sans 2 Bold"/>
                <a:cs typeface="Canva Sans 2 Bold"/>
                <a:sym typeface="Canva Sans 2 Bold"/>
              </a:rPr>
              <a:t>Turning your hope into goals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16666" r="-16666"/>
              </a:stretch>
            </a:blipFill>
          </p:spPr>
          <p:txBody>
            <a:bodyPr/>
            <a:lstStyle/>
            <a:p>
              <a:endParaRPr lang="en-US"/>
            </a:p>
          </p:txBody>
        </p:sp>
      </p:grpSp>
      <p:sp>
        <p:nvSpPr>
          <p:cNvPr id="5" name="TextBox 5"/>
          <p:cNvSpPr txBox="1"/>
          <p:nvPr/>
        </p:nvSpPr>
        <p:spPr>
          <a:xfrm>
            <a:off x="7891742" y="3515209"/>
            <a:ext cx="9642189" cy="1057982"/>
          </a:xfrm>
          <a:prstGeom prst="rect">
            <a:avLst/>
          </a:prstGeom>
        </p:spPr>
        <p:txBody>
          <a:bodyPr wrap="square" lIns="0" tIns="0" rIns="0" bIns="0" rtlCol="0" anchor="t">
            <a:spAutoFit/>
          </a:bodyPr>
          <a:lstStyle/>
          <a:p>
            <a:pPr algn="l">
              <a:lnSpc>
                <a:spcPts val="8640"/>
              </a:lnSpc>
            </a:pPr>
            <a:r>
              <a:rPr lang="en-US" sz="6000" dirty="0">
                <a:solidFill>
                  <a:srgbClr val="4C9E8D"/>
                </a:solidFill>
                <a:latin typeface="Sniglet"/>
                <a:ea typeface="Sniglet"/>
                <a:cs typeface="Sniglet"/>
                <a:sym typeface="Sniglet"/>
              </a:rPr>
              <a:t>Step 5- I am, I can, I will</a:t>
            </a:r>
          </a:p>
        </p:txBody>
      </p:sp>
      <p:sp>
        <p:nvSpPr>
          <p:cNvPr id="6" name="TextBox 6"/>
          <p:cNvSpPr txBox="1"/>
          <p:nvPr/>
        </p:nvSpPr>
        <p:spPr>
          <a:xfrm>
            <a:off x="9325212" y="5029200"/>
            <a:ext cx="7574997" cy="2846870"/>
          </a:xfrm>
          <a:prstGeom prst="rect">
            <a:avLst/>
          </a:prstGeom>
        </p:spPr>
        <p:txBody>
          <a:bodyPr lIns="0" tIns="0" rIns="0" bIns="0" rtlCol="0" anchor="t">
            <a:spAutoFit/>
          </a:bodyPr>
          <a:lstStyle/>
          <a:p>
            <a:pPr algn="l">
              <a:lnSpc>
                <a:spcPts val="5599"/>
              </a:lnSpc>
            </a:pPr>
            <a:r>
              <a:rPr lang="en-US" sz="3999" b="1" i="1" dirty="0">
                <a:solidFill>
                  <a:srgbClr val="3F382D"/>
                </a:solidFill>
                <a:latin typeface="Poppins"/>
                <a:ea typeface="Poppins"/>
                <a:cs typeface="Poppins"/>
                <a:sym typeface="Poppins"/>
              </a:rPr>
              <a:t>Task: </a:t>
            </a:r>
            <a:r>
              <a:rPr lang="en-US" sz="3999" dirty="0">
                <a:solidFill>
                  <a:srgbClr val="3F382D"/>
                </a:solidFill>
                <a:latin typeface="Poppins"/>
                <a:ea typeface="Poppins"/>
                <a:cs typeface="Poppins"/>
                <a:sym typeface="Poppins"/>
              </a:rPr>
              <a:t>Turn your dreams into I statements! Write your Imagine Dreams in I statements; I am, I can, I will…</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235425"/>
            <a:ext cx="9798978" cy="5816150"/>
            <a:chOff x="0" y="0"/>
            <a:chExt cx="2580801" cy="1531825"/>
          </a:xfrm>
        </p:grpSpPr>
        <p:sp>
          <p:nvSpPr>
            <p:cNvPr id="4" name="Freeform 4"/>
            <p:cNvSpPr/>
            <p:nvPr/>
          </p:nvSpPr>
          <p:spPr>
            <a:xfrm>
              <a:off x="0" y="0"/>
              <a:ext cx="2580801" cy="1531825"/>
            </a:xfrm>
            <a:custGeom>
              <a:avLst/>
              <a:gdLst/>
              <a:ahLst/>
              <a:cxnLst/>
              <a:rect l="l" t="t" r="r" b="b"/>
              <a:pathLst>
                <a:path w="2580801" h="1531825">
                  <a:moveTo>
                    <a:pt x="0" y="0"/>
                  </a:moveTo>
                  <a:lnTo>
                    <a:pt x="2580801" y="0"/>
                  </a:lnTo>
                  <a:lnTo>
                    <a:pt x="2580801" y="1531825"/>
                  </a:lnTo>
                  <a:lnTo>
                    <a:pt x="0" y="1531825"/>
                  </a:lnTo>
                  <a:close/>
                </a:path>
              </a:pathLst>
            </a:custGeom>
            <a:solidFill>
              <a:srgbClr val="4C9E8D"/>
            </a:solidFill>
          </p:spPr>
          <p:txBody>
            <a:bodyPr/>
            <a:lstStyle/>
            <a:p>
              <a:endParaRPr lang="en-US"/>
            </a:p>
          </p:txBody>
        </p:sp>
        <p:sp>
          <p:nvSpPr>
            <p:cNvPr id="5" name="TextBox 5"/>
            <p:cNvSpPr txBox="1"/>
            <p:nvPr/>
          </p:nvSpPr>
          <p:spPr>
            <a:xfrm>
              <a:off x="0" y="-38100"/>
              <a:ext cx="2580801" cy="15699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0" y="2208419"/>
            <a:ext cx="8753791" cy="5843156"/>
          </a:xfrm>
          <a:custGeom>
            <a:avLst/>
            <a:gdLst/>
            <a:ahLst/>
            <a:cxnLst/>
            <a:rect l="l" t="t" r="r" b="b"/>
            <a:pathLst>
              <a:path w="8753791" h="5843156">
                <a:moveTo>
                  <a:pt x="0" y="0"/>
                </a:moveTo>
                <a:lnTo>
                  <a:pt x="8753791" y="0"/>
                </a:lnTo>
                <a:lnTo>
                  <a:pt x="8753791" y="5843156"/>
                </a:lnTo>
                <a:lnTo>
                  <a:pt x="0" y="5843156"/>
                </a:lnTo>
                <a:lnTo>
                  <a:pt x="0" y="0"/>
                </a:lnTo>
                <a:close/>
              </a:path>
            </a:pathLst>
          </a:custGeom>
          <a:blipFill>
            <a:blip r:embed="rId3"/>
            <a:stretch>
              <a:fillRect l="-46" r="-46"/>
            </a:stretch>
          </a:blipFill>
        </p:spPr>
        <p:txBody>
          <a:bodyPr/>
          <a:lstStyle/>
          <a:p>
            <a:endParaRPr lang="en-US"/>
          </a:p>
        </p:txBody>
      </p:sp>
      <p:sp>
        <p:nvSpPr>
          <p:cNvPr id="19" name="TextBox 19"/>
          <p:cNvSpPr txBox="1"/>
          <p:nvPr/>
        </p:nvSpPr>
        <p:spPr>
          <a:xfrm>
            <a:off x="9412956" y="3855085"/>
            <a:ext cx="7846344" cy="2491105"/>
          </a:xfrm>
          <a:prstGeom prst="rect">
            <a:avLst/>
          </a:prstGeom>
        </p:spPr>
        <p:txBody>
          <a:bodyPr lIns="0" tIns="0" rIns="0" bIns="0" rtlCol="0" anchor="t">
            <a:spAutoFit/>
          </a:bodyPr>
          <a:lstStyle/>
          <a:p>
            <a:pPr marL="604516" lvl="1" indent="-302258" algn="l">
              <a:lnSpc>
                <a:spcPts val="3919"/>
              </a:lnSpc>
              <a:buFont typeface="Arial"/>
              <a:buChar char="•"/>
            </a:pPr>
            <a:r>
              <a:rPr lang="en-US" sz="2799">
                <a:solidFill>
                  <a:srgbClr val="FFFFFF"/>
                </a:solidFill>
                <a:latin typeface="Poppins"/>
                <a:ea typeface="Poppins"/>
                <a:cs typeface="Poppins"/>
                <a:sym typeface="Poppins"/>
              </a:rPr>
              <a:t>Check The Imagine Project Spotify playlist for possible songs.This is a fast step, you may or may not need a song. Song suggestions: “Roll Up Your Sleeves” Meg Mac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5638800" y="1477379"/>
            <a:ext cx="7391399" cy="903607"/>
          </a:xfrm>
          <a:prstGeom prst="rect">
            <a:avLst/>
          </a:prstGeom>
        </p:spPr>
        <p:txBody>
          <a:bodyPr wrap="square" lIns="0" tIns="0" rIns="0" bIns="0" rtlCol="0" anchor="t">
            <a:spAutoFit/>
          </a:bodyPr>
          <a:lstStyle/>
          <a:p>
            <a:pPr algn="ctr">
              <a:lnSpc>
                <a:spcPts val="7419"/>
              </a:lnSpc>
              <a:spcBef>
                <a:spcPct val="0"/>
              </a:spcBef>
            </a:pPr>
            <a:r>
              <a:rPr lang="en-US" sz="5299" dirty="0">
                <a:solidFill>
                  <a:srgbClr val="4C9E8D"/>
                </a:solidFill>
                <a:latin typeface="Sniglet"/>
                <a:ea typeface="Sniglet"/>
                <a:cs typeface="Sniglet"/>
                <a:sym typeface="Sniglet"/>
              </a:rPr>
              <a:t>Taking Action</a:t>
            </a:r>
          </a:p>
        </p:txBody>
      </p:sp>
      <p:pic>
        <p:nvPicPr>
          <p:cNvPr id="20" name="Picture 20"/>
          <p:cNvPicPr>
            <a:picLocks noChangeAspect="1"/>
          </p:cNvPicPr>
          <p:nvPr>
            <a:videoFile r:link="rId1"/>
          </p:nvPr>
        </p:nvPicPr>
        <p:blipFill>
          <a:blip r:embed="rId5"/>
          <a:stretch>
            <a:fillRect/>
          </a:stretch>
        </p:blipFill>
        <p:spPr>
          <a:xfrm>
            <a:off x="4867569" y="3768549"/>
            <a:ext cx="8405428" cy="472436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15288" r="-15288"/>
              </a:stretch>
            </a:blipFill>
          </p:spPr>
          <p:txBody>
            <a:bodyPr/>
            <a:lstStyle/>
            <a:p>
              <a:endParaRPr lang="en-US"/>
            </a:p>
          </p:txBody>
        </p:sp>
      </p:grpSp>
      <p:sp>
        <p:nvSpPr>
          <p:cNvPr id="5" name="TextBox 5"/>
          <p:cNvSpPr txBox="1"/>
          <p:nvPr/>
        </p:nvSpPr>
        <p:spPr>
          <a:xfrm>
            <a:off x="9325212" y="3001429"/>
            <a:ext cx="7237620" cy="1104900"/>
          </a:xfrm>
          <a:prstGeom prst="rect">
            <a:avLst/>
          </a:prstGeom>
        </p:spPr>
        <p:txBody>
          <a:bodyPr lIns="0" tIns="0" rIns="0" bIns="0" rtlCol="0" anchor="t">
            <a:spAutoFit/>
          </a:bodyPr>
          <a:lstStyle/>
          <a:p>
            <a:pPr algn="l">
              <a:lnSpc>
                <a:spcPts val="8640"/>
              </a:lnSpc>
            </a:pPr>
            <a:r>
              <a:rPr lang="en-US" sz="7200" dirty="0">
                <a:solidFill>
                  <a:srgbClr val="4C9E8D"/>
                </a:solidFill>
                <a:latin typeface="Sniglet"/>
                <a:ea typeface="Sniglet"/>
                <a:cs typeface="Sniglet"/>
                <a:sym typeface="Sniglet"/>
              </a:rPr>
              <a:t>Step 6- DO!</a:t>
            </a:r>
          </a:p>
        </p:txBody>
      </p:sp>
      <p:sp>
        <p:nvSpPr>
          <p:cNvPr id="6" name="TextBox 6"/>
          <p:cNvSpPr txBox="1"/>
          <p:nvPr/>
        </p:nvSpPr>
        <p:spPr>
          <a:xfrm>
            <a:off x="9325212" y="5029200"/>
            <a:ext cx="7574997" cy="2127251"/>
          </a:xfrm>
          <a:prstGeom prst="rect">
            <a:avLst/>
          </a:prstGeom>
        </p:spPr>
        <p:txBody>
          <a:bodyPr lIns="0" tIns="0" rIns="0" bIns="0" rtlCol="0" anchor="t">
            <a:spAutoFit/>
          </a:bodyPr>
          <a:lstStyle/>
          <a:p>
            <a:pPr algn="l">
              <a:lnSpc>
                <a:spcPts val="5599"/>
              </a:lnSpc>
            </a:pPr>
            <a:r>
              <a:rPr lang="en-US" sz="3999" dirty="0">
                <a:solidFill>
                  <a:srgbClr val="3F382D"/>
                </a:solidFill>
                <a:latin typeface="Poppins"/>
                <a:ea typeface="Poppins"/>
                <a:cs typeface="Poppins"/>
                <a:sym typeface="Poppins"/>
              </a:rPr>
              <a:t>Write down 3 things you need to do to make your dreams happen.</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999" b="-9000"/>
            </a:stretch>
          </a:blipFill>
        </p:spPr>
        <p:txBody>
          <a:bodyPr/>
          <a:lstStyle/>
          <a:p>
            <a:endParaRPr lang="en-US"/>
          </a:p>
        </p:txBody>
      </p:sp>
      <p:grpSp>
        <p:nvGrpSpPr>
          <p:cNvPr id="3" name="Group 3"/>
          <p:cNvGrpSpPr>
            <a:grpSpLocks noChangeAspect="1"/>
          </p:cNvGrpSpPr>
          <p:nvPr/>
        </p:nvGrpSpPr>
        <p:grpSpPr>
          <a:xfrm>
            <a:off x="816666" y="3751301"/>
            <a:ext cx="3541302" cy="2944422"/>
            <a:chOff x="0" y="0"/>
            <a:chExt cx="6299200" cy="5237480"/>
          </a:xfrm>
        </p:grpSpPr>
        <p:sp>
          <p:nvSpPr>
            <p:cNvPr id="4" name="Freeform 4"/>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3"/>
              <a:stretch>
                <a:fillRect l="-12476" r="-12476"/>
              </a:stretch>
            </a:blipFill>
          </p:spPr>
          <p:txBody>
            <a:bodyPr/>
            <a:lstStyle/>
            <a:p>
              <a:endParaRPr lang="en-US"/>
            </a:p>
          </p:txBody>
        </p:sp>
        <p:sp>
          <p:nvSpPr>
            <p:cNvPr id="5" name="Freeform 5"/>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6" name="Group 6"/>
          <p:cNvGrpSpPr>
            <a:grpSpLocks noChangeAspect="1"/>
          </p:cNvGrpSpPr>
          <p:nvPr/>
        </p:nvGrpSpPr>
        <p:grpSpPr>
          <a:xfrm>
            <a:off x="4021380" y="2656451"/>
            <a:ext cx="3541302" cy="2944422"/>
            <a:chOff x="0" y="0"/>
            <a:chExt cx="6299200" cy="5237480"/>
          </a:xfrm>
        </p:grpSpPr>
        <p:sp>
          <p:nvSpPr>
            <p:cNvPr id="7" name="Freeform 7"/>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5"/>
              <a:stretch>
                <a:fillRect t="-40771" b="-40771"/>
              </a:stretch>
            </a:blipFill>
          </p:spPr>
          <p:txBody>
            <a:bodyPr/>
            <a:lstStyle/>
            <a:p>
              <a:endParaRPr lang="en-US"/>
            </a:p>
          </p:txBody>
        </p:sp>
        <p:sp>
          <p:nvSpPr>
            <p:cNvPr id="8" name="Freeform 8"/>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9" name="Group 9"/>
          <p:cNvGrpSpPr>
            <a:grpSpLocks noChangeAspect="1"/>
          </p:cNvGrpSpPr>
          <p:nvPr/>
        </p:nvGrpSpPr>
        <p:grpSpPr>
          <a:xfrm>
            <a:off x="13657883" y="3751301"/>
            <a:ext cx="3541302" cy="2944422"/>
            <a:chOff x="0" y="0"/>
            <a:chExt cx="6299200" cy="5237480"/>
          </a:xfrm>
        </p:grpSpPr>
        <p:sp>
          <p:nvSpPr>
            <p:cNvPr id="10" name="Freeform 10"/>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6"/>
              <a:stretch>
                <a:fillRect l="-19239" r="-19239"/>
              </a:stretch>
            </a:blipFill>
          </p:spPr>
          <p:txBody>
            <a:bodyPr/>
            <a:lstStyle/>
            <a:p>
              <a:endParaRPr lang="en-US"/>
            </a:p>
          </p:txBody>
        </p:sp>
        <p:sp>
          <p:nvSpPr>
            <p:cNvPr id="11" name="Freeform 11"/>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12" name="Group 12"/>
          <p:cNvGrpSpPr>
            <a:grpSpLocks noChangeAspect="1"/>
          </p:cNvGrpSpPr>
          <p:nvPr/>
        </p:nvGrpSpPr>
        <p:grpSpPr>
          <a:xfrm>
            <a:off x="10477272" y="2656451"/>
            <a:ext cx="3541302" cy="2944422"/>
            <a:chOff x="0" y="0"/>
            <a:chExt cx="6299200" cy="5237480"/>
          </a:xfrm>
        </p:grpSpPr>
        <p:sp>
          <p:nvSpPr>
            <p:cNvPr id="13" name="Freeform 13"/>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7"/>
              <a:stretch>
                <a:fillRect l="-12339" r="-12339"/>
              </a:stretch>
            </a:blipFill>
          </p:spPr>
          <p:txBody>
            <a:bodyPr/>
            <a:lstStyle/>
            <a:p>
              <a:endParaRPr lang="en-US"/>
            </a:p>
          </p:txBody>
        </p:sp>
        <p:sp>
          <p:nvSpPr>
            <p:cNvPr id="14" name="Freeform 14"/>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15" name="Group 15"/>
          <p:cNvGrpSpPr>
            <a:grpSpLocks noChangeAspect="1"/>
          </p:cNvGrpSpPr>
          <p:nvPr/>
        </p:nvGrpSpPr>
        <p:grpSpPr>
          <a:xfrm>
            <a:off x="7066656" y="1401960"/>
            <a:ext cx="4034459" cy="4698682"/>
            <a:chOff x="0" y="0"/>
            <a:chExt cx="13561060" cy="15793720"/>
          </a:xfrm>
        </p:grpSpPr>
        <p:sp>
          <p:nvSpPr>
            <p:cNvPr id="16" name="Freeform 16"/>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8"/>
              <a:stretch>
                <a:fillRect t="-9922" b="-9922"/>
              </a:stretch>
            </a:blipFill>
          </p:spPr>
          <p:txBody>
            <a:bodyPr/>
            <a:lstStyle/>
            <a:p>
              <a:endParaRPr lang="en-US"/>
            </a:p>
          </p:txBody>
        </p:sp>
        <p:sp>
          <p:nvSpPr>
            <p:cNvPr id="17" name="Freeform 17"/>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9"/>
              <a:stretch>
                <a:fillRect t="-144" b="-144"/>
              </a:stretch>
            </a:blipFill>
          </p:spPr>
          <p:txBody>
            <a:bodyPr/>
            <a:lstStyle/>
            <a:p>
              <a:endParaRPr lang="en-US"/>
            </a:p>
          </p:txBody>
        </p:sp>
      </p:grpSp>
      <p:grpSp>
        <p:nvGrpSpPr>
          <p:cNvPr id="18" name="Group 18"/>
          <p:cNvGrpSpPr/>
          <p:nvPr/>
        </p:nvGrpSpPr>
        <p:grpSpPr>
          <a:xfrm>
            <a:off x="17577030" y="7483996"/>
            <a:ext cx="1844039" cy="184403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6696011" y="8936558"/>
            <a:ext cx="639249" cy="6392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435131" y="1028700"/>
            <a:ext cx="1224915" cy="122491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816666" y="2164990"/>
            <a:ext cx="595518" cy="59551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3714299" y="9397329"/>
            <a:ext cx="2213806" cy="221380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3"/>
          <p:cNvSpPr txBox="1"/>
          <p:nvPr/>
        </p:nvSpPr>
        <p:spPr>
          <a:xfrm>
            <a:off x="3675210" y="6813991"/>
            <a:ext cx="10817352" cy="2418547"/>
          </a:xfrm>
          <a:prstGeom prst="rect">
            <a:avLst/>
          </a:prstGeom>
        </p:spPr>
        <p:txBody>
          <a:bodyPr lIns="0" tIns="0" rIns="0" bIns="0" rtlCol="0" anchor="t">
            <a:spAutoFit/>
          </a:bodyPr>
          <a:lstStyle/>
          <a:p>
            <a:pPr algn="ctr">
              <a:lnSpc>
                <a:spcPts val="3779"/>
              </a:lnSpc>
              <a:spcBef>
                <a:spcPct val="0"/>
              </a:spcBef>
            </a:pPr>
            <a:r>
              <a:rPr lang="en-US" sz="2699" dirty="0">
                <a:solidFill>
                  <a:srgbClr val="000000"/>
                </a:solidFill>
                <a:latin typeface="Poppins"/>
                <a:ea typeface="Poppins"/>
                <a:cs typeface="Poppins"/>
                <a:sym typeface="Poppins"/>
              </a:rPr>
              <a:t>Check The Imagine Project Spotify playlist for possible songs. This is also a quick step, you may or may not need a song. Song suggestions: “The Climb” by Miley Cyrus</a:t>
            </a:r>
          </a:p>
          <a:p>
            <a:pPr algn="ctr">
              <a:lnSpc>
                <a:spcPts val="3779"/>
              </a:lnSpc>
              <a:spcBef>
                <a:spcPct val="0"/>
              </a:spcBef>
            </a:pPr>
            <a:endParaRPr lang="en-US" sz="2699" dirty="0">
              <a:solidFill>
                <a:srgbClr val="000000"/>
              </a:solidFill>
              <a:latin typeface="Poppins"/>
              <a:ea typeface="Poppins"/>
              <a:cs typeface="Poppins"/>
              <a:sym typeface="Poppins"/>
            </a:endParaRPr>
          </a:p>
          <a:p>
            <a:pPr algn="ctr">
              <a:lnSpc>
                <a:spcPts val="3779"/>
              </a:lnSpc>
              <a:spcBef>
                <a:spcPct val="0"/>
              </a:spcBef>
            </a:pPr>
            <a:r>
              <a:rPr lang="en-US" sz="2699" b="1" i="1" dirty="0">
                <a:solidFill>
                  <a:srgbClr val="000000"/>
                </a:solidFill>
                <a:latin typeface="Poppins"/>
                <a:ea typeface="Poppins"/>
                <a:cs typeface="Poppins"/>
                <a:sym typeface="Poppins"/>
              </a:rPr>
              <a:t>TASK-</a:t>
            </a:r>
            <a:r>
              <a:rPr lang="en-US" sz="2699" dirty="0">
                <a:solidFill>
                  <a:srgbClr val="000000"/>
                </a:solidFill>
                <a:latin typeface="Poppins"/>
                <a:ea typeface="Poppins"/>
                <a:cs typeface="Poppins"/>
                <a:sym typeface="Poppins"/>
              </a:rPr>
              <a:t> Set Action 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dirty="0"/>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2793298"/>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sp>
        <p:nvSpPr>
          <p:cNvPr id="16" name="TextBox 16"/>
          <p:cNvSpPr txBox="1"/>
          <p:nvPr/>
        </p:nvSpPr>
        <p:spPr>
          <a:xfrm>
            <a:off x="6070550" y="1009222"/>
            <a:ext cx="6146899" cy="2477138"/>
          </a:xfrm>
          <a:prstGeom prst="rect">
            <a:avLst/>
          </a:prstGeom>
        </p:spPr>
        <p:txBody>
          <a:bodyPr lIns="0" tIns="0" rIns="0" bIns="0" rtlCol="0" anchor="t">
            <a:spAutoFit/>
          </a:bodyPr>
          <a:lstStyle/>
          <a:p>
            <a:pPr algn="ctr">
              <a:lnSpc>
                <a:spcPts val="9939"/>
              </a:lnSpc>
            </a:pPr>
            <a:r>
              <a:rPr lang="en-US" sz="6000" dirty="0">
                <a:solidFill>
                  <a:srgbClr val="4C9E8D"/>
                </a:solidFill>
                <a:latin typeface="Sniglet"/>
                <a:ea typeface="Sniglet"/>
                <a:cs typeface="Sniglet"/>
                <a:sym typeface="Sniglet"/>
              </a:rPr>
              <a:t>Getting started</a:t>
            </a:r>
          </a:p>
          <a:p>
            <a:pPr algn="ctr">
              <a:lnSpc>
                <a:spcPts val="9939"/>
              </a:lnSpc>
              <a:spcBef>
                <a:spcPct val="0"/>
              </a:spcBef>
            </a:pPr>
            <a:r>
              <a:rPr lang="en-US" sz="7099" dirty="0">
                <a:solidFill>
                  <a:srgbClr val="4C9E8D"/>
                </a:solidFill>
                <a:latin typeface="Sniglet"/>
                <a:ea typeface="Sniglet"/>
                <a:cs typeface="Sniglet"/>
                <a:sym typeface="Sniglet"/>
              </a:rPr>
              <a:t> </a:t>
            </a:r>
          </a:p>
        </p:txBody>
      </p:sp>
      <p:pic>
        <p:nvPicPr>
          <p:cNvPr id="17" name="Picture 17"/>
          <p:cNvPicPr>
            <a:picLocks noChangeAspect="1"/>
          </p:cNvPicPr>
          <p:nvPr>
            <a:videoFile r:link="rId1"/>
          </p:nvPr>
        </p:nvPicPr>
        <p:blipFill>
          <a:blip r:embed="rId5"/>
          <a:stretch>
            <a:fillRect/>
          </a:stretch>
        </p:blipFill>
        <p:spPr>
          <a:xfrm>
            <a:off x="4992151" y="3138693"/>
            <a:ext cx="8303696" cy="466718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pic>
        <p:nvPicPr>
          <p:cNvPr id="19" name="Picture 19"/>
          <p:cNvPicPr>
            <a:picLocks noChangeAspect="1"/>
          </p:cNvPicPr>
          <p:nvPr>
            <a:videoFile r:link="rId1"/>
          </p:nvPr>
        </p:nvPicPr>
        <p:blipFill>
          <a:blip r:embed="rId5"/>
          <a:stretch>
            <a:fillRect/>
          </a:stretch>
        </p:blipFill>
        <p:spPr>
          <a:xfrm>
            <a:off x="4941286" y="3768549"/>
            <a:ext cx="8405428" cy="4724362"/>
          </a:xfrm>
          <a:prstGeom prst="rect">
            <a:avLst/>
          </a:prstGeom>
        </p:spPr>
      </p:pic>
      <p:sp>
        <p:nvSpPr>
          <p:cNvPr id="20" name="TextBox 20"/>
          <p:cNvSpPr txBox="1"/>
          <p:nvPr/>
        </p:nvSpPr>
        <p:spPr>
          <a:xfrm>
            <a:off x="6125914" y="1540110"/>
            <a:ext cx="6036171" cy="887095"/>
          </a:xfrm>
          <a:prstGeom prst="rect">
            <a:avLst/>
          </a:prstGeom>
        </p:spPr>
        <p:txBody>
          <a:bodyPr lIns="0" tIns="0" rIns="0" bIns="0" rtlCol="0" anchor="t">
            <a:spAutoFit/>
          </a:bodyPr>
          <a:lstStyle/>
          <a:p>
            <a:pPr algn="ctr">
              <a:lnSpc>
                <a:spcPts val="7279"/>
              </a:lnSpc>
            </a:pPr>
            <a:r>
              <a:rPr lang="en-US" sz="4400" b="1" dirty="0">
                <a:solidFill>
                  <a:srgbClr val="FFFFFF"/>
                </a:solidFill>
                <a:latin typeface="Canva Sans 2 Bold"/>
                <a:ea typeface="Canva Sans 2 Bold"/>
                <a:cs typeface="Canva Sans 2 Bold"/>
                <a:sym typeface="Canva Sans 2 Bold"/>
              </a:rPr>
              <a:t>3</a:t>
            </a:r>
            <a:r>
              <a:rPr lang="en-US" sz="4400" b="1" dirty="0">
                <a:solidFill>
                  <a:srgbClr val="4C9E8D"/>
                </a:solidFill>
                <a:latin typeface="Canva Sans 2 Bold"/>
                <a:ea typeface="Canva Sans 2 Bold"/>
                <a:cs typeface="Canva Sans 2 Bold"/>
                <a:sym typeface="Canva Sans 2 Bold"/>
              </a:rPr>
              <a:t>30 Day Challenge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76" r="-24976"/>
              </a:stretch>
            </a:blipFill>
          </p:spPr>
          <p:txBody>
            <a:bodyPr/>
            <a:lstStyle/>
            <a:p>
              <a:endParaRPr lang="en-US"/>
            </a:p>
          </p:txBody>
        </p:sp>
      </p:grpSp>
      <p:sp>
        <p:nvSpPr>
          <p:cNvPr id="5" name="TextBox 5"/>
          <p:cNvSpPr txBox="1"/>
          <p:nvPr/>
        </p:nvSpPr>
        <p:spPr>
          <a:xfrm>
            <a:off x="9304563" y="2455775"/>
            <a:ext cx="7237620" cy="2205732"/>
          </a:xfrm>
          <a:prstGeom prst="rect">
            <a:avLst/>
          </a:prstGeom>
        </p:spPr>
        <p:txBody>
          <a:bodyPr lIns="0" tIns="0" rIns="0" bIns="0" rtlCol="0" anchor="t">
            <a:spAutoFit/>
          </a:bodyPr>
          <a:lstStyle/>
          <a:p>
            <a:pPr algn="l">
              <a:lnSpc>
                <a:spcPts val="8640"/>
              </a:lnSpc>
            </a:pPr>
            <a:r>
              <a:rPr lang="en-US" sz="7200" dirty="0">
                <a:solidFill>
                  <a:srgbClr val="4C9E8D"/>
                </a:solidFill>
                <a:latin typeface="Sniglet"/>
                <a:ea typeface="Sniglet"/>
                <a:cs typeface="Sniglet"/>
                <a:sym typeface="Sniglet"/>
              </a:rPr>
              <a:t>Step 7- 30 Day Challenge</a:t>
            </a:r>
          </a:p>
        </p:txBody>
      </p:sp>
      <p:sp>
        <p:nvSpPr>
          <p:cNvPr id="6" name="TextBox 6"/>
          <p:cNvSpPr txBox="1"/>
          <p:nvPr/>
        </p:nvSpPr>
        <p:spPr>
          <a:xfrm>
            <a:off x="9325212" y="5057775"/>
            <a:ext cx="7574997" cy="3483582"/>
          </a:xfrm>
          <a:prstGeom prst="rect">
            <a:avLst/>
          </a:prstGeom>
        </p:spPr>
        <p:txBody>
          <a:bodyPr lIns="0" tIns="0" rIns="0" bIns="0" rtlCol="0" anchor="t">
            <a:spAutoFit/>
          </a:bodyPr>
          <a:lstStyle/>
          <a:p>
            <a:pPr algn="l">
              <a:lnSpc>
                <a:spcPts val="3919"/>
              </a:lnSpc>
            </a:pPr>
            <a:r>
              <a:rPr lang="en-US" sz="2799" b="1" i="1" dirty="0">
                <a:solidFill>
                  <a:srgbClr val="3F382D"/>
                </a:solidFill>
                <a:latin typeface="Poppins"/>
                <a:ea typeface="Poppins"/>
                <a:cs typeface="Poppins"/>
                <a:sym typeface="Poppins"/>
              </a:rPr>
              <a:t>Task: </a:t>
            </a:r>
            <a:r>
              <a:rPr lang="en-US" sz="2799" dirty="0">
                <a:solidFill>
                  <a:srgbClr val="3F382D"/>
                </a:solidFill>
                <a:latin typeface="Poppins"/>
                <a:ea typeface="Poppins"/>
                <a:cs typeface="Poppins"/>
                <a:sym typeface="Poppins"/>
              </a:rPr>
              <a:t>In this challenge you are asked/asking that every day for 30 days you write down 3 things you are grateful for, 3 things you want to Imagine in your life, and do one act of kindness. All of these embed kindness, goal setting, and seeing possibilities in your future.</a:t>
            </a: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235425"/>
            <a:ext cx="9798978" cy="5816150"/>
            <a:chOff x="0" y="0"/>
            <a:chExt cx="2580801" cy="1531825"/>
          </a:xfrm>
        </p:grpSpPr>
        <p:sp>
          <p:nvSpPr>
            <p:cNvPr id="4" name="Freeform 4"/>
            <p:cNvSpPr/>
            <p:nvPr/>
          </p:nvSpPr>
          <p:spPr>
            <a:xfrm>
              <a:off x="0" y="0"/>
              <a:ext cx="2580801" cy="1531825"/>
            </a:xfrm>
            <a:custGeom>
              <a:avLst/>
              <a:gdLst/>
              <a:ahLst/>
              <a:cxnLst/>
              <a:rect l="l" t="t" r="r" b="b"/>
              <a:pathLst>
                <a:path w="2580801" h="1531825">
                  <a:moveTo>
                    <a:pt x="0" y="0"/>
                  </a:moveTo>
                  <a:lnTo>
                    <a:pt x="2580801" y="0"/>
                  </a:lnTo>
                  <a:lnTo>
                    <a:pt x="2580801" y="1531825"/>
                  </a:lnTo>
                  <a:lnTo>
                    <a:pt x="0" y="1531825"/>
                  </a:lnTo>
                  <a:close/>
                </a:path>
              </a:pathLst>
            </a:custGeom>
            <a:solidFill>
              <a:srgbClr val="F5C72D"/>
            </a:solidFill>
          </p:spPr>
          <p:txBody>
            <a:bodyPr/>
            <a:lstStyle/>
            <a:p>
              <a:endParaRPr lang="en-US"/>
            </a:p>
          </p:txBody>
        </p:sp>
        <p:sp>
          <p:nvSpPr>
            <p:cNvPr id="5" name="TextBox 5"/>
            <p:cNvSpPr txBox="1"/>
            <p:nvPr/>
          </p:nvSpPr>
          <p:spPr>
            <a:xfrm>
              <a:off x="0" y="-38100"/>
              <a:ext cx="2580801" cy="15699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0" y="2208419"/>
            <a:ext cx="8753791" cy="5843156"/>
          </a:xfrm>
          <a:custGeom>
            <a:avLst/>
            <a:gdLst/>
            <a:ahLst/>
            <a:cxnLst/>
            <a:rect l="l" t="t" r="r" b="b"/>
            <a:pathLst>
              <a:path w="8753791" h="5843156">
                <a:moveTo>
                  <a:pt x="0" y="0"/>
                </a:moveTo>
                <a:lnTo>
                  <a:pt x="8753791" y="0"/>
                </a:lnTo>
                <a:lnTo>
                  <a:pt x="8753791" y="5843156"/>
                </a:lnTo>
                <a:lnTo>
                  <a:pt x="0" y="5843156"/>
                </a:lnTo>
                <a:lnTo>
                  <a:pt x="0" y="0"/>
                </a:lnTo>
                <a:close/>
              </a:path>
            </a:pathLst>
          </a:custGeom>
          <a:blipFill>
            <a:blip r:embed="rId3"/>
            <a:stretch>
              <a:fillRect l="-377" r="-377"/>
            </a:stretch>
          </a:blipFill>
        </p:spPr>
        <p:txBody>
          <a:bodyPr/>
          <a:lstStyle/>
          <a:p>
            <a:endParaRPr lang="en-US"/>
          </a:p>
        </p:txBody>
      </p:sp>
      <p:sp>
        <p:nvSpPr>
          <p:cNvPr id="19" name="TextBox 19"/>
          <p:cNvSpPr txBox="1"/>
          <p:nvPr/>
        </p:nvSpPr>
        <p:spPr>
          <a:xfrm>
            <a:off x="9465339" y="3346282"/>
            <a:ext cx="7846344" cy="3481705"/>
          </a:xfrm>
          <a:prstGeom prst="rect">
            <a:avLst/>
          </a:prstGeom>
        </p:spPr>
        <p:txBody>
          <a:bodyPr lIns="0" tIns="0" rIns="0" bIns="0" rtlCol="0" anchor="t">
            <a:spAutoFit/>
          </a:bodyPr>
          <a:lstStyle/>
          <a:p>
            <a:pPr marL="604516" lvl="1" indent="-302258" algn="l">
              <a:lnSpc>
                <a:spcPts val="3919"/>
              </a:lnSpc>
              <a:buFont typeface="Arial"/>
              <a:buChar char="•"/>
            </a:pPr>
            <a:r>
              <a:rPr lang="en-US" sz="2799" dirty="0">
                <a:solidFill>
                  <a:srgbClr val="FFFFFF"/>
                </a:solidFill>
                <a:latin typeface="Poppins"/>
                <a:ea typeface="Poppins"/>
                <a:cs typeface="Poppins"/>
                <a:sym typeface="Poppins"/>
              </a:rPr>
              <a:t>Check The Imagine Project Spotify playlist for possible songs. Song suggestions: “Imagine” by John Lennon, “Rise Up” by Andra Day</a:t>
            </a:r>
          </a:p>
          <a:p>
            <a:pPr algn="l">
              <a:lnSpc>
                <a:spcPts val="3919"/>
              </a:lnSpc>
            </a:pPr>
            <a:endParaRPr lang="en-US" sz="2799" dirty="0">
              <a:solidFill>
                <a:srgbClr val="FFFFFF"/>
              </a:solidFill>
              <a:latin typeface="Poppins"/>
              <a:ea typeface="Poppins"/>
              <a:cs typeface="Poppins"/>
              <a:sym typeface="Poppins"/>
            </a:endParaRPr>
          </a:p>
          <a:p>
            <a:pPr marL="604516" lvl="1" indent="-302258" algn="l">
              <a:lnSpc>
                <a:spcPts val="3919"/>
              </a:lnSpc>
              <a:buFont typeface="Arial"/>
              <a:buChar char="•"/>
            </a:pPr>
            <a:r>
              <a:rPr lang="en-US" sz="2799" b="1" i="1" dirty="0">
                <a:solidFill>
                  <a:srgbClr val="FFFFFF"/>
                </a:solidFill>
                <a:latin typeface="Poppins"/>
                <a:ea typeface="Poppins"/>
                <a:cs typeface="Poppins"/>
                <a:sym typeface="Poppins"/>
              </a:rPr>
              <a:t>TASK</a:t>
            </a:r>
            <a:r>
              <a:rPr lang="en-US" sz="2799" dirty="0">
                <a:solidFill>
                  <a:srgbClr val="FFFFFF"/>
                </a:solidFill>
                <a:latin typeface="Poppins"/>
                <a:ea typeface="Poppins"/>
                <a:cs typeface="Poppins"/>
                <a:sym typeface="Poppins"/>
              </a:rPr>
              <a:t>- start the challenge.</a:t>
            </a:r>
          </a:p>
          <a:p>
            <a:pPr algn="l">
              <a:lnSpc>
                <a:spcPts val="3919"/>
              </a:lnSpc>
            </a:pPr>
            <a:endParaRPr lang="en-US" sz="2799" dirty="0">
              <a:solidFill>
                <a:srgbClr val="FFFFFF"/>
              </a:solidFill>
              <a:latin typeface="Poppins"/>
              <a:ea typeface="Poppins"/>
              <a:cs typeface="Poppins"/>
              <a:sym typeface="Poppi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6:</a:t>
            </a:r>
          </a:p>
        </p:txBody>
      </p:sp>
      <p:sp>
        <p:nvSpPr>
          <p:cNvPr id="25" name="TextBox 25"/>
          <p:cNvSpPr txBox="1"/>
          <p:nvPr/>
        </p:nvSpPr>
        <p:spPr>
          <a:xfrm>
            <a:off x="1502612" y="4173508"/>
            <a:ext cx="8056706" cy="1804148"/>
          </a:xfrm>
          <a:prstGeom prst="rect">
            <a:avLst/>
          </a:prstGeom>
        </p:spPr>
        <p:txBody>
          <a:bodyPr lIns="0" tIns="0" rIns="0" bIns="0" rtlCol="0" anchor="t">
            <a:spAutoFit/>
          </a:bodyPr>
          <a:lstStyle/>
          <a:p>
            <a:pPr algn="l">
              <a:lnSpc>
                <a:spcPts val="7080"/>
              </a:lnSpc>
            </a:pPr>
            <a:r>
              <a:rPr lang="en-US" sz="5900" dirty="0">
                <a:solidFill>
                  <a:srgbClr val="4C9E8D"/>
                </a:solidFill>
                <a:latin typeface="Sniglet"/>
                <a:ea typeface="Sniglet"/>
                <a:cs typeface="Sniglet"/>
                <a:sym typeface="Sniglet"/>
              </a:rPr>
              <a:t>Using The Imagine Project in the classroom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371094" y="1922246"/>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76" r="-24976"/>
              </a:stretch>
            </a:blipFill>
          </p:spPr>
          <p:txBody>
            <a:bodyPr/>
            <a:lstStyle/>
            <a:p>
              <a:endParaRPr lang="en-US"/>
            </a:p>
          </p:txBody>
        </p:sp>
      </p:grpSp>
      <p:sp>
        <p:nvSpPr>
          <p:cNvPr id="5" name="TextBox 5"/>
          <p:cNvSpPr txBox="1"/>
          <p:nvPr/>
        </p:nvSpPr>
        <p:spPr>
          <a:xfrm>
            <a:off x="8341143" y="1963327"/>
            <a:ext cx="7533115" cy="1346587"/>
          </a:xfrm>
          <a:prstGeom prst="rect">
            <a:avLst/>
          </a:prstGeom>
        </p:spPr>
        <p:txBody>
          <a:bodyPr wrap="square" lIns="0" tIns="0" rIns="0" bIns="0" rtlCol="0" anchor="t">
            <a:spAutoFit/>
          </a:bodyPr>
          <a:lstStyle/>
          <a:p>
            <a:pPr algn="l">
              <a:lnSpc>
                <a:spcPts val="5280"/>
              </a:lnSpc>
            </a:pPr>
            <a:r>
              <a:rPr lang="en-US" sz="4400" dirty="0">
                <a:solidFill>
                  <a:srgbClr val="4C9E8D"/>
                </a:solidFill>
                <a:latin typeface="Sniglet"/>
                <a:ea typeface="Sniglet"/>
                <a:cs typeface="Sniglet"/>
                <a:sym typeface="Sniglet"/>
              </a:rPr>
              <a:t>Using The Imagine Project in Groups or Classrooms</a:t>
            </a:r>
          </a:p>
        </p:txBody>
      </p:sp>
      <p:sp>
        <p:nvSpPr>
          <p:cNvPr id="6" name="TextBox 6"/>
          <p:cNvSpPr txBox="1"/>
          <p:nvPr/>
        </p:nvSpPr>
        <p:spPr>
          <a:xfrm>
            <a:off x="7832978" y="3854704"/>
            <a:ext cx="9312022" cy="5859145"/>
          </a:xfrm>
          <a:prstGeom prst="rect">
            <a:avLst/>
          </a:prstGeom>
        </p:spPr>
        <p:txBody>
          <a:bodyPr lIns="0" tIns="0" rIns="0" bIns="0" rtlCol="0" anchor="t">
            <a:spAutoFit/>
          </a:bodyPr>
          <a:lstStyle/>
          <a:p>
            <a:pPr algn="l">
              <a:lnSpc>
                <a:spcPts val="3079"/>
              </a:lnSpc>
            </a:pPr>
            <a:r>
              <a:rPr lang="en-US" sz="2199" dirty="0">
                <a:solidFill>
                  <a:srgbClr val="3F382D"/>
                </a:solidFill>
                <a:latin typeface="Poppins"/>
                <a:ea typeface="Poppins"/>
                <a:cs typeface="Poppins"/>
                <a:sym typeface="Poppins"/>
              </a:rPr>
              <a:t>World renowned trauma expert Dr. Bruce Perry explains in his book, </a:t>
            </a:r>
            <a:r>
              <a:rPr lang="en-US" sz="2199" i="1" dirty="0">
                <a:solidFill>
                  <a:srgbClr val="3F382D"/>
                </a:solidFill>
                <a:latin typeface="Poppins Italics"/>
                <a:ea typeface="Poppins Italics"/>
                <a:cs typeface="Poppins Italics"/>
                <a:sym typeface="Poppins Italics"/>
              </a:rPr>
              <a:t>What Happened to You</a:t>
            </a:r>
            <a:r>
              <a:rPr lang="en-US" sz="2199" dirty="0">
                <a:solidFill>
                  <a:srgbClr val="3F382D"/>
                </a:solidFill>
                <a:latin typeface="Poppins"/>
                <a:ea typeface="Poppins"/>
                <a:cs typeface="Poppins"/>
                <a:sym typeface="Poppins"/>
              </a:rPr>
              <a:t>, that the resilience in this country is diminished because our connectedness is diminished. Social media, the pandemic, and a host of other causes have created a relational poverty with children and adults. We need the emotional support of being connected to others to withstand life’s challenges. When the Imagine Project is used in a group (family is a group) or classroom and kids are given the opportunity to read their stories out loud, a connectedness is created. A sense of understanding ourselves and each other–creating camaraderie and security in knowing that you aren’t alone navigating this sometimes difficult world, and that others also have challenges they face. It’s truly beautiful to watch this process unfold in a group/classroom.</a:t>
            </a:r>
          </a:p>
          <a:p>
            <a:pPr algn="l">
              <a:lnSpc>
                <a:spcPts val="3079"/>
              </a:lnSpc>
            </a:pPr>
            <a:endParaRPr lang="en-US" sz="2199" dirty="0">
              <a:solidFill>
                <a:srgbClr val="3F382D"/>
              </a:solidFill>
              <a:latin typeface="Poppins"/>
              <a:ea typeface="Poppins"/>
              <a:cs typeface="Poppins"/>
              <a:sym typeface="Poppins"/>
            </a:endParaRP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989558" y="0"/>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71094" y="1136290"/>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056693" y="9234533"/>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263037" y="6445101"/>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999" b="-9000"/>
            </a:stretch>
          </a:blipFill>
        </p:spPr>
        <p:txBody>
          <a:bodyPr/>
          <a:lstStyle/>
          <a:p>
            <a:endParaRPr lang="en-US"/>
          </a:p>
        </p:txBody>
      </p:sp>
      <p:grpSp>
        <p:nvGrpSpPr>
          <p:cNvPr id="3" name="Group 3"/>
          <p:cNvGrpSpPr>
            <a:grpSpLocks noChangeAspect="1"/>
          </p:cNvGrpSpPr>
          <p:nvPr/>
        </p:nvGrpSpPr>
        <p:grpSpPr>
          <a:xfrm>
            <a:off x="4085288" y="1070140"/>
            <a:ext cx="3541302" cy="2944422"/>
            <a:chOff x="0" y="0"/>
            <a:chExt cx="6299200" cy="5237480"/>
          </a:xfrm>
        </p:grpSpPr>
        <p:sp>
          <p:nvSpPr>
            <p:cNvPr id="4" name="Freeform 4"/>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3"/>
              <a:stretch>
                <a:fillRect t="-40771" b="-40771"/>
              </a:stretch>
            </a:blipFill>
          </p:spPr>
          <p:txBody>
            <a:bodyPr/>
            <a:lstStyle/>
            <a:p>
              <a:endParaRPr lang="en-US"/>
            </a:p>
          </p:txBody>
        </p:sp>
        <p:sp>
          <p:nvSpPr>
            <p:cNvPr id="5" name="Freeform 5"/>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6" name="Group 6"/>
          <p:cNvGrpSpPr>
            <a:grpSpLocks noChangeAspect="1"/>
          </p:cNvGrpSpPr>
          <p:nvPr/>
        </p:nvGrpSpPr>
        <p:grpSpPr>
          <a:xfrm>
            <a:off x="10541181" y="1070140"/>
            <a:ext cx="3541302" cy="2944422"/>
            <a:chOff x="0" y="0"/>
            <a:chExt cx="6299200" cy="5237480"/>
          </a:xfrm>
        </p:grpSpPr>
        <p:sp>
          <p:nvSpPr>
            <p:cNvPr id="7" name="Freeform 7"/>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5"/>
              <a:stretch>
                <a:fillRect l="-12339" r="-12339"/>
              </a:stretch>
            </a:blipFill>
          </p:spPr>
          <p:txBody>
            <a:bodyPr/>
            <a:lstStyle/>
            <a:p>
              <a:endParaRPr lang="en-US"/>
            </a:p>
          </p:txBody>
        </p:sp>
        <p:sp>
          <p:nvSpPr>
            <p:cNvPr id="8" name="Freeform 8"/>
            <p:cNvSpPr/>
            <p:nvPr/>
          </p:nvSpPr>
          <p:spPr>
            <a:xfrm>
              <a:off x="0" y="0"/>
              <a:ext cx="6299200" cy="5237480"/>
            </a:xfrm>
            <a:custGeom>
              <a:avLst/>
              <a:gdLst/>
              <a:ahLst/>
              <a:cxnLst/>
              <a:rect l="l" t="t" r="r" b="b"/>
              <a:pathLst>
                <a:path w="6299200" h="5237480">
                  <a:moveTo>
                    <a:pt x="6299200" y="5237480"/>
                  </a:moveTo>
                  <a:lnTo>
                    <a:pt x="0" y="5237480"/>
                  </a:lnTo>
                  <a:lnTo>
                    <a:pt x="0" y="0"/>
                  </a:lnTo>
                  <a:lnTo>
                    <a:pt x="6299200" y="0"/>
                  </a:lnTo>
                  <a:lnTo>
                    <a:pt x="6299200" y="5237480"/>
                  </a:lnTo>
                  <a:close/>
                </a:path>
              </a:pathLst>
            </a:custGeom>
            <a:blipFill>
              <a:blip r:embed="rId4"/>
              <a:stretch>
                <a:fillRect l="-12" r="-12"/>
              </a:stretch>
            </a:blipFill>
          </p:spPr>
          <p:txBody>
            <a:bodyPr/>
            <a:lstStyle/>
            <a:p>
              <a:endParaRPr lang="en-US"/>
            </a:p>
          </p:txBody>
        </p:sp>
      </p:grpSp>
      <p:grpSp>
        <p:nvGrpSpPr>
          <p:cNvPr id="9" name="Group 9"/>
          <p:cNvGrpSpPr>
            <a:grpSpLocks noChangeAspect="1"/>
          </p:cNvGrpSpPr>
          <p:nvPr/>
        </p:nvGrpSpPr>
        <p:grpSpPr>
          <a:xfrm>
            <a:off x="7130565" y="-184352"/>
            <a:ext cx="4034459" cy="4698682"/>
            <a:chOff x="0" y="0"/>
            <a:chExt cx="13561060" cy="15793720"/>
          </a:xfrm>
        </p:grpSpPr>
        <p:sp>
          <p:nvSpPr>
            <p:cNvPr id="10" name="Freeform 10"/>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l="-41411" r="-41411"/>
              </a:stretch>
            </a:blipFill>
          </p:spPr>
          <p:txBody>
            <a:bodyPr/>
            <a:lstStyle/>
            <a:p>
              <a:endParaRPr lang="en-US"/>
            </a:p>
          </p:txBody>
        </p:sp>
        <p:sp>
          <p:nvSpPr>
            <p:cNvPr id="11" name="Freeform 11"/>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7"/>
              <a:stretch>
                <a:fillRect t="-144" b="-144"/>
              </a:stretch>
            </a:blipFill>
          </p:spPr>
          <p:txBody>
            <a:bodyPr/>
            <a:lstStyle/>
            <a:p>
              <a:endParaRPr lang="en-US"/>
            </a:p>
          </p:txBody>
        </p:sp>
      </p:grpSp>
      <p:grpSp>
        <p:nvGrpSpPr>
          <p:cNvPr id="12" name="Group 12"/>
          <p:cNvGrpSpPr/>
          <p:nvPr/>
        </p:nvGrpSpPr>
        <p:grpSpPr>
          <a:xfrm>
            <a:off x="17577030" y="7483996"/>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6696011" y="8936558"/>
            <a:ext cx="639249" cy="63924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435131" y="1028700"/>
            <a:ext cx="1224915" cy="122491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816666" y="2164990"/>
            <a:ext cx="595518" cy="59551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3714299" y="9397329"/>
            <a:ext cx="2213806" cy="221380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2487295" y="5067300"/>
            <a:ext cx="13313409" cy="3341371"/>
          </a:xfrm>
          <a:prstGeom prst="rect">
            <a:avLst/>
          </a:prstGeom>
        </p:spPr>
        <p:txBody>
          <a:bodyPr lIns="0" tIns="0" rIns="0" bIns="0" rtlCol="0" anchor="t">
            <a:spAutoFit/>
          </a:bodyPr>
          <a:lstStyle/>
          <a:p>
            <a:pPr marL="582925" lvl="1" indent="-291463" algn="ctr">
              <a:lnSpc>
                <a:spcPts val="3779"/>
              </a:lnSpc>
              <a:spcBef>
                <a:spcPct val="0"/>
              </a:spcBef>
              <a:buFont typeface="Arial"/>
              <a:buChar char="•"/>
            </a:pPr>
            <a:r>
              <a:rPr lang="en-US" sz="2699" dirty="0">
                <a:solidFill>
                  <a:srgbClr val="000000"/>
                </a:solidFill>
                <a:latin typeface="Poppins"/>
                <a:ea typeface="Poppins"/>
                <a:cs typeface="Poppins"/>
                <a:sym typeface="Poppins"/>
              </a:rPr>
              <a:t>Equity (Four Agreements): </a:t>
            </a:r>
            <a:r>
              <a:rPr lang="en-US" sz="2699" u="sng" dirty="0">
                <a:solidFill>
                  <a:srgbClr val="000000"/>
                </a:solidFill>
                <a:latin typeface="Poppins"/>
                <a:ea typeface="Poppins"/>
                <a:cs typeface="Poppins"/>
                <a:sym typeface="Poppins"/>
                <a:hlinkClick r:id="rId8" tooltip="https://youtu.be/1yJJjXQLkww"/>
              </a:rPr>
              <a:t>Watch this video</a:t>
            </a:r>
            <a:r>
              <a:rPr lang="en-US" sz="2699" dirty="0">
                <a:solidFill>
                  <a:srgbClr val="000000"/>
                </a:solidFill>
                <a:latin typeface="Poppins"/>
                <a:ea typeface="Poppins"/>
                <a:cs typeface="Poppins"/>
                <a:sym typeface="Poppins"/>
              </a:rPr>
              <a:t> explaining using the Four Agreements in a classroom or group setting while using The Imagine Project sets clear norms for the experience. </a:t>
            </a:r>
          </a:p>
          <a:p>
            <a:pPr marL="582925" lvl="1" indent="-291463" algn="ctr">
              <a:lnSpc>
                <a:spcPts val="3779"/>
              </a:lnSpc>
              <a:spcBef>
                <a:spcPct val="0"/>
              </a:spcBef>
              <a:buFont typeface="Arial"/>
              <a:buChar char="•"/>
            </a:pPr>
            <a:r>
              <a:rPr lang="en-US" sz="2699" dirty="0">
                <a:solidFill>
                  <a:srgbClr val="000000"/>
                </a:solidFill>
                <a:latin typeface="Poppins"/>
                <a:ea typeface="Poppins"/>
                <a:cs typeface="Poppins"/>
                <a:sym typeface="Poppins"/>
              </a:rPr>
              <a:t>How to present brain research on stress and learning to a group of students: </a:t>
            </a:r>
            <a:r>
              <a:rPr lang="en-US" sz="2699" u="sng" dirty="0">
                <a:solidFill>
                  <a:srgbClr val="000000"/>
                </a:solidFill>
                <a:latin typeface="Poppins"/>
                <a:ea typeface="Poppins"/>
                <a:cs typeface="Poppins"/>
                <a:sym typeface="Poppins"/>
                <a:hlinkClick r:id="rId9" tooltip="https://youtu.be/sAVwCTmajb0"/>
              </a:rPr>
              <a:t>Watch this video</a:t>
            </a:r>
            <a:r>
              <a:rPr lang="en-US" sz="2699" dirty="0">
                <a:solidFill>
                  <a:srgbClr val="000000"/>
                </a:solidFill>
                <a:latin typeface="Poppins"/>
                <a:ea typeface="Poppins"/>
                <a:cs typeface="Poppins"/>
                <a:sym typeface="Poppins"/>
              </a:rPr>
              <a:t> to learn more about how stress affects the brain and the ability to learn. </a:t>
            </a:r>
          </a:p>
          <a:p>
            <a:pPr algn="ctr">
              <a:lnSpc>
                <a:spcPts val="3779"/>
              </a:lnSpc>
              <a:spcBef>
                <a:spcPct val="0"/>
              </a:spcBef>
            </a:pPr>
            <a:endParaRPr lang="en-US" sz="2699" dirty="0">
              <a:solidFill>
                <a:srgbClr val="000000"/>
              </a:solidFill>
              <a:latin typeface="Poppins"/>
              <a:ea typeface="Poppins"/>
              <a:cs typeface="Poppins"/>
              <a:sym typeface="Poppin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41" y="3499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a:grpSpLocks noChangeAspect="1"/>
          </p:cNvGrpSpPr>
          <p:nvPr/>
        </p:nvGrpSpPr>
        <p:grpSpPr>
          <a:xfrm>
            <a:off x="9524801" y="1487541"/>
            <a:ext cx="7340592" cy="7311918"/>
            <a:chOff x="0" y="0"/>
            <a:chExt cx="6502400" cy="6477000"/>
          </a:xfrm>
        </p:grpSpPr>
        <p:sp>
          <p:nvSpPr>
            <p:cNvPr id="4" name="Freeform 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4642" r="-24642"/>
              </a:stretch>
            </a:blipFill>
          </p:spPr>
          <p:txBody>
            <a:bodyPr/>
            <a:lstStyle/>
            <a:p>
              <a:endParaRPr lang="en-US"/>
            </a:p>
          </p:txBody>
        </p:sp>
        <p:sp>
          <p:nvSpPr>
            <p:cNvPr id="5" name="Freeform 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E594A"/>
            </a:solidFill>
          </p:spPr>
          <p:txBody>
            <a:bodyPr/>
            <a:lstStyle/>
            <a:p>
              <a:endParaRPr lang="en-US"/>
            </a:p>
          </p:txBody>
        </p:sp>
      </p:grpSp>
      <p:sp>
        <p:nvSpPr>
          <p:cNvPr id="6" name="TextBox 6"/>
          <p:cNvSpPr txBox="1"/>
          <p:nvPr/>
        </p:nvSpPr>
        <p:spPr>
          <a:xfrm>
            <a:off x="2072267" y="1615754"/>
            <a:ext cx="7831888" cy="1358000"/>
          </a:xfrm>
          <a:prstGeom prst="rect">
            <a:avLst/>
          </a:prstGeom>
        </p:spPr>
        <p:txBody>
          <a:bodyPr wrap="square" lIns="0" tIns="0" rIns="0" bIns="0" rtlCol="0" anchor="t">
            <a:spAutoFit/>
          </a:bodyPr>
          <a:lstStyle/>
          <a:p>
            <a:pPr>
              <a:lnSpc>
                <a:spcPts val="10559"/>
              </a:lnSpc>
            </a:pPr>
            <a:r>
              <a:rPr lang="en-US" sz="8799" dirty="0">
                <a:solidFill>
                  <a:srgbClr val="4C9E8D"/>
                </a:solidFill>
                <a:latin typeface="Sniglet"/>
                <a:ea typeface="Sniglet"/>
                <a:cs typeface="Sniglet"/>
                <a:sym typeface="Sniglet"/>
              </a:rPr>
              <a:t> </a:t>
            </a:r>
            <a:r>
              <a:rPr lang="en-US" sz="5400" dirty="0">
                <a:solidFill>
                  <a:srgbClr val="4C9E8D"/>
                </a:solidFill>
                <a:latin typeface="Sniglet"/>
                <a:ea typeface="Sniglet"/>
                <a:cs typeface="Sniglet"/>
                <a:sym typeface="Sniglet"/>
              </a:rPr>
              <a:t>Holding Brave Space</a:t>
            </a:r>
          </a:p>
        </p:txBody>
      </p:sp>
      <p:grpSp>
        <p:nvGrpSpPr>
          <p:cNvPr id="7" name="Group 7"/>
          <p:cNvGrpSpPr/>
          <p:nvPr/>
        </p:nvGrpSpPr>
        <p:grpSpPr>
          <a:xfrm>
            <a:off x="1312112" y="1690992"/>
            <a:ext cx="639249" cy="6392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720089" y="2330241"/>
            <a:ext cx="1844039" cy="184403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695292" y="8549005"/>
            <a:ext cx="812871" cy="8128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9524801" y="6331605"/>
            <a:ext cx="1844039" cy="184403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489001" y="4458970"/>
            <a:ext cx="5797445" cy="3706720"/>
          </a:xfrm>
          <a:prstGeom prst="rect">
            <a:avLst/>
          </a:prstGeom>
        </p:spPr>
        <p:txBody>
          <a:bodyPr lIns="0" tIns="0" rIns="0" bIns="0" rtlCol="0" anchor="t">
            <a:spAutoFit/>
          </a:bodyPr>
          <a:lstStyle/>
          <a:p>
            <a:pPr algn="l">
              <a:lnSpc>
                <a:spcPts val="2939"/>
              </a:lnSpc>
              <a:spcBef>
                <a:spcPct val="0"/>
              </a:spcBef>
            </a:pPr>
            <a:r>
              <a:rPr lang="en-US" sz="2099" dirty="0">
                <a:solidFill>
                  <a:srgbClr val="000000"/>
                </a:solidFill>
                <a:latin typeface="Poppins"/>
                <a:ea typeface="Poppins"/>
                <a:cs typeface="Poppins"/>
                <a:sym typeface="Poppins"/>
              </a:rPr>
              <a:t>After steps 3 and 4 we encourage participants to share their stories out loud with each other. Some will share, some won’t. It’s okay either way, it’s their decision. When they do share it’s important to know how to hold space for those who are sharing, and teaching others in the group or classroom to hold a brave space. These videos explain more about holding space for sharing.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681" y="8167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643918" y="1311192"/>
            <a:ext cx="10852730" cy="1423147"/>
          </a:xfrm>
          <a:prstGeom prst="rect">
            <a:avLst/>
          </a:prstGeom>
        </p:spPr>
        <p:txBody>
          <a:bodyPr lIns="0" tIns="0" rIns="0" bIns="0" rtlCol="0" anchor="t">
            <a:spAutoFit/>
          </a:bodyPr>
          <a:lstStyle/>
          <a:p>
            <a:pPr algn="ctr">
              <a:lnSpc>
                <a:spcPts val="6019"/>
              </a:lnSpc>
            </a:pPr>
            <a:r>
              <a:rPr lang="en-US" sz="4299" dirty="0">
                <a:solidFill>
                  <a:srgbClr val="4C9E8D"/>
                </a:solidFill>
                <a:latin typeface="Sniglet"/>
                <a:ea typeface="Sniglet"/>
                <a:cs typeface="Sniglet"/>
                <a:sym typeface="Sniglet"/>
              </a:rPr>
              <a:t>Holding brave space in a group or classroom. </a:t>
            </a:r>
          </a:p>
          <a:p>
            <a:pPr algn="ctr">
              <a:lnSpc>
                <a:spcPts val="5179"/>
              </a:lnSpc>
            </a:pPr>
            <a:endParaRPr lang="en-US" sz="4299" dirty="0">
              <a:solidFill>
                <a:srgbClr val="4C9E8D"/>
              </a:solidFill>
              <a:latin typeface="Sniglet"/>
              <a:ea typeface="Sniglet"/>
              <a:cs typeface="Sniglet"/>
              <a:sym typeface="Sniglet"/>
            </a:endParaRPr>
          </a:p>
        </p:txBody>
      </p:sp>
      <p:pic>
        <p:nvPicPr>
          <p:cNvPr id="20" name="Picture 20"/>
          <p:cNvPicPr>
            <a:picLocks noChangeAspect="1"/>
          </p:cNvPicPr>
          <p:nvPr>
            <a:videoFile r:link="rId1"/>
          </p:nvPr>
        </p:nvPicPr>
        <p:blipFill>
          <a:blip r:embed="rId5"/>
          <a:stretch>
            <a:fillRect/>
          </a:stretch>
        </p:blipFill>
        <p:spPr>
          <a:xfrm>
            <a:off x="5090578" y="3852460"/>
            <a:ext cx="8106845" cy="455654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290867" y="1218454"/>
            <a:ext cx="13706266" cy="1526542"/>
          </a:xfrm>
          <a:prstGeom prst="rect">
            <a:avLst/>
          </a:prstGeom>
        </p:spPr>
        <p:txBody>
          <a:bodyPr lIns="0" tIns="0" rIns="0" bIns="0" rtlCol="0" anchor="t">
            <a:spAutoFit/>
          </a:bodyPr>
          <a:lstStyle/>
          <a:p>
            <a:pPr algn="ctr">
              <a:lnSpc>
                <a:spcPts val="6159"/>
              </a:lnSpc>
              <a:spcBef>
                <a:spcPct val="0"/>
              </a:spcBef>
            </a:pPr>
            <a:r>
              <a:rPr lang="en-US" sz="4399">
                <a:solidFill>
                  <a:srgbClr val="4C9E8D"/>
                </a:solidFill>
                <a:latin typeface="Sniglet"/>
                <a:ea typeface="Sniglet"/>
                <a:cs typeface="Sniglet"/>
                <a:sym typeface="Sniglet"/>
              </a:rPr>
              <a:t>This is a wonderful children’s book about holding space. “The Rabbit Listened”</a:t>
            </a:r>
          </a:p>
        </p:txBody>
      </p:sp>
      <p:pic>
        <p:nvPicPr>
          <p:cNvPr id="20" name="Picture 20"/>
          <p:cNvPicPr>
            <a:picLocks noChangeAspect="1"/>
          </p:cNvPicPr>
          <p:nvPr>
            <a:videoFile r:link="rId1"/>
          </p:nvPr>
        </p:nvPicPr>
        <p:blipFill>
          <a:blip r:embed="rId5"/>
          <a:stretch>
            <a:fillRect/>
          </a:stretch>
        </p:blipFill>
        <p:spPr>
          <a:xfrm>
            <a:off x="5027340" y="3858349"/>
            <a:ext cx="8085887" cy="454476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en-US"/>
          </a:p>
        </p:txBody>
      </p:sp>
      <p:grpSp>
        <p:nvGrpSpPr>
          <p:cNvPr id="3" name="Group 3"/>
          <p:cNvGrpSpPr/>
          <p:nvPr/>
        </p:nvGrpSpPr>
        <p:grpSpPr>
          <a:xfrm>
            <a:off x="1028700" y="2085042"/>
            <a:ext cx="6844381" cy="6844354"/>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4976" r="-24976"/>
              </a:stretch>
            </a:blipFill>
          </p:spPr>
          <p:txBody>
            <a:bodyPr/>
            <a:lstStyle/>
            <a:p>
              <a:endParaRPr lang="en-US"/>
            </a:p>
          </p:txBody>
        </p:sp>
      </p:grpSp>
      <p:sp>
        <p:nvSpPr>
          <p:cNvPr id="5" name="TextBox 5"/>
          <p:cNvSpPr txBox="1"/>
          <p:nvPr/>
        </p:nvSpPr>
        <p:spPr>
          <a:xfrm>
            <a:off x="9005588" y="1289561"/>
            <a:ext cx="7237620" cy="1104900"/>
          </a:xfrm>
          <a:prstGeom prst="rect">
            <a:avLst/>
          </a:prstGeom>
        </p:spPr>
        <p:txBody>
          <a:bodyPr lIns="0" tIns="0" rIns="0" bIns="0" rtlCol="0" anchor="t">
            <a:spAutoFit/>
          </a:bodyPr>
          <a:lstStyle/>
          <a:p>
            <a:pPr algn="l">
              <a:lnSpc>
                <a:spcPts val="8640"/>
              </a:lnSpc>
            </a:pPr>
            <a:endParaRPr lang="en-US" sz="7200" dirty="0">
              <a:solidFill>
                <a:srgbClr val="4C9E8D"/>
              </a:solidFill>
              <a:latin typeface="Sniglet"/>
              <a:ea typeface="Sniglet"/>
              <a:cs typeface="Sniglet"/>
              <a:sym typeface="Sniglet"/>
            </a:endParaRPr>
          </a:p>
        </p:txBody>
      </p:sp>
      <p:sp>
        <p:nvSpPr>
          <p:cNvPr id="6" name="TextBox 6"/>
          <p:cNvSpPr txBox="1"/>
          <p:nvPr/>
        </p:nvSpPr>
        <p:spPr>
          <a:xfrm>
            <a:off x="9005588" y="3934424"/>
            <a:ext cx="8459191" cy="4983993"/>
          </a:xfrm>
          <a:prstGeom prst="rect">
            <a:avLst/>
          </a:prstGeom>
        </p:spPr>
        <p:txBody>
          <a:bodyPr lIns="0" tIns="0" rIns="0" bIns="0" rtlCol="0" anchor="t">
            <a:spAutoFit/>
          </a:bodyPr>
          <a:lstStyle/>
          <a:p>
            <a:pPr algn="l">
              <a:lnSpc>
                <a:spcPts val="3919"/>
              </a:lnSpc>
            </a:pPr>
            <a:r>
              <a:rPr lang="en-US" sz="2799" dirty="0">
                <a:solidFill>
                  <a:srgbClr val="3F382D"/>
                </a:solidFill>
                <a:latin typeface="Poppins"/>
                <a:ea typeface="Poppins"/>
                <a:cs typeface="Poppins"/>
                <a:sym typeface="Poppins"/>
              </a:rPr>
              <a:t>There are many ways to release stress with kids. Here’s a few ideas:</a:t>
            </a:r>
          </a:p>
          <a:p>
            <a:pPr marL="604516" lvl="1" indent="-302258" algn="l">
              <a:lnSpc>
                <a:spcPts val="3919"/>
              </a:lnSpc>
              <a:buFont typeface="Arial"/>
              <a:buChar char="•"/>
            </a:pPr>
            <a:r>
              <a:rPr lang="en-US" sz="2799" dirty="0">
                <a:solidFill>
                  <a:srgbClr val="3F382D"/>
                </a:solidFill>
                <a:latin typeface="Poppins"/>
                <a:ea typeface="Poppins"/>
                <a:cs typeface="Poppins"/>
                <a:sym typeface="Poppins"/>
              </a:rPr>
              <a:t>Running, jumping, playing, or just being silly.</a:t>
            </a:r>
          </a:p>
          <a:p>
            <a:pPr marL="604516" lvl="1" indent="-302258" algn="l">
              <a:lnSpc>
                <a:spcPts val="3919"/>
              </a:lnSpc>
              <a:buFont typeface="Arial"/>
              <a:buChar char="•"/>
            </a:pPr>
            <a:r>
              <a:rPr lang="en-US" sz="2799" dirty="0">
                <a:solidFill>
                  <a:srgbClr val="3F382D"/>
                </a:solidFill>
                <a:latin typeface="Poppins"/>
                <a:ea typeface="Poppins"/>
                <a:cs typeface="Poppins"/>
                <a:sym typeface="Poppins"/>
              </a:rPr>
              <a:t>Dancing: </a:t>
            </a:r>
            <a:r>
              <a:rPr lang="en-US" sz="2799" u="sng" dirty="0">
                <a:solidFill>
                  <a:srgbClr val="3F382D"/>
                </a:solidFill>
                <a:latin typeface="Poppins"/>
                <a:ea typeface="Poppins"/>
                <a:cs typeface="Poppins"/>
                <a:sym typeface="Poppins"/>
                <a:hlinkClick r:id="rId4" tooltip="https://www.gonoodle.com"/>
              </a:rPr>
              <a:t>Gonoodle.com</a:t>
            </a:r>
            <a:r>
              <a:rPr lang="en-US" sz="2799" dirty="0">
                <a:solidFill>
                  <a:srgbClr val="3F382D"/>
                </a:solidFill>
                <a:latin typeface="Poppins"/>
                <a:ea typeface="Poppins"/>
                <a:cs typeface="Poppins"/>
                <a:sym typeface="Poppins"/>
              </a:rPr>
              <a:t> is a great website for younger kids. </a:t>
            </a:r>
          </a:p>
          <a:p>
            <a:pPr marL="604516" lvl="1" indent="-302258" algn="l">
              <a:lnSpc>
                <a:spcPts val="3919"/>
              </a:lnSpc>
              <a:buFont typeface="Arial"/>
              <a:buChar char="•"/>
            </a:pPr>
            <a:r>
              <a:rPr lang="en-US" sz="2799" dirty="0">
                <a:solidFill>
                  <a:srgbClr val="3F382D"/>
                </a:solidFill>
                <a:latin typeface="Poppins"/>
                <a:ea typeface="Poppins"/>
                <a:cs typeface="Poppins"/>
                <a:sym typeface="Poppins"/>
              </a:rPr>
              <a:t>Tapping: also called Emotional Freedom Technique (EFT). Go to this website to learn more about this simple and effective way to release stress. </a:t>
            </a:r>
            <a:r>
              <a:rPr lang="en-US" sz="2799" u="sng" dirty="0">
                <a:solidFill>
                  <a:srgbClr val="3F382D"/>
                </a:solidFill>
                <a:latin typeface="Poppins"/>
                <a:ea typeface="Poppins"/>
                <a:cs typeface="Poppins"/>
                <a:sym typeface="Poppins"/>
                <a:hlinkClick r:id="rId5" tooltip="https://theimagineproject.org/eft-tapping/"/>
              </a:rPr>
              <a:t>https://theimagineproject.org/etf-tapping/</a:t>
            </a:r>
            <a:endParaRPr lang="en-US" sz="2799" u="sng" dirty="0">
              <a:solidFill>
                <a:srgbClr val="3F382D"/>
              </a:solidFill>
              <a:latin typeface="Poppins"/>
              <a:ea typeface="Poppins"/>
              <a:cs typeface="Poppins"/>
              <a:sym typeface="Poppins"/>
              <a:hlinkClick r:id="rId6" tooltip="https://theimagineproject.org/eft-tapping/"/>
            </a:endParaRPr>
          </a:p>
        </p:txBody>
      </p:sp>
      <p:grpSp>
        <p:nvGrpSpPr>
          <p:cNvPr id="7" name="Group 7"/>
          <p:cNvGrpSpPr/>
          <p:nvPr/>
        </p:nvGrpSpPr>
        <p:grpSpPr>
          <a:xfrm>
            <a:off x="16999927" y="1714602"/>
            <a:ext cx="1844039" cy="18440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923583" y="1299086"/>
            <a:ext cx="639249" cy="6392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647164" y="162796"/>
            <a:ext cx="1224915" cy="12249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299086"/>
            <a:ext cx="595518" cy="59551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3714299" y="9397329"/>
            <a:ext cx="2213806" cy="22138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6920643" y="6607897"/>
            <a:ext cx="1689281" cy="168928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5"/>
          <p:cNvSpPr txBox="1"/>
          <p:nvPr/>
        </p:nvSpPr>
        <p:spPr>
          <a:xfrm>
            <a:off x="9005588" y="2384936"/>
            <a:ext cx="7237620" cy="1057982"/>
          </a:xfrm>
          <a:prstGeom prst="rect">
            <a:avLst/>
          </a:prstGeom>
        </p:spPr>
        <p:txBody>
          <a:bodyPr lIns="0" tIns="0" rIns="0" bIns="0" rtlCol="0" anchor="t">
            <a:spAutoFit/>
          </a:bodyPr>
          <a:lstStyle/>
          <a:p>
            <a:pPr algn="l">
              <a:lnSpc>
                <a:spcPts val="8640"/>
              </a:lnSpc>
            </a:pPr>
            <a:r>
              <a:rPr lang="en-US" sz="6000" dirty="0">
                <a:solidFill>
                  <a:srgbClr val="4C9E8D"/>
                </a:solidFill>
                <a:latin typeface="Sniglet"/>
                <a:ea typeface="Sniglet"/>
                <a:cs typeface="Sniglet"/>
                <a:sym typeface="Sniglet"/>
              </a:rPr>
              <a:t>Releasing Stress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5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dirty="0"/>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4C9E8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15339" y="106680"/>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620051" y="7450108"/>
            <a:ext cx="812871" cy="81287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479267" y="9417816"/>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900404" y="6188937"/>
            <a:ext cx="7604347" cy="2256379"/>
            <a:chOff x="-33790" y="-104775"/>
            <a:chExt cx="2002791" cy="594272"/>
          </a:xfrm>
        </p:grpSpPr>
        <p:sp>
          <p:nvSpPr>
            <p:cNvPr id="16" name="Freeform 16"/>
            <p:cNvSpPr/>
            <p:nvPr/>
          </p:nvSpPr>
          <p:spPr>
            <a:xfrm>
              <a:off x="-33790" y="-15395"/>
              <a:ext cx="1969001" cy="489497"/>
            </a:xfrm>
            <a:custGeom>
              <a:avLst/>
              <a:gdLst/>
              <a:ahLst/>
              <a:cxnLst/>
              <a:rect l="l" t="t" r="r" b="b"/>
              <a:pathLst>
                <a:path w="1969001" h="489497">
                  <a:moveTo>
                    <a:pt x="52814" y="0"/>
                  </a:moveTo>
                  <a:lnTo>
                    <a:pt x="1916187" y="0"/>
                  </a:lnTo>
                  <a:cubicBezTo>
                    <a:pt x="1930195" y="0"/>
                    <a:pt x="1943628" y="5564"/>
                    <a:pt x="1953532" y="15469"/>
                  </a:cubicBezTo>
                  <a:cubicBezTo>
                    <a:pt x="1963437" y="25373"/>
                    <a:pt x="1969001" y="38807"/>
                    <a:pt x="1969001" y="52814"/>
                  </a:cubicBezTo>
                  <a:lnTo>
                    <a:pt x="1969001" y="436684"/>
                  </a:lnTo>
                  <a:cubicBezTo>
                    <a:pt x="1969001" y="465852"/>
                    <a:pt x="1945356" y="489497"/>
                    <a:pt x="1916187" y="489497"/>
                  </a:cubicBezTo>
                  <a:lnTo>
                    <a:pt x="52814" y="489497"/>
                  </a:lnTo>
                  <a:cubicBezTo>
                    <a:pt x="23645" y="489497"/>
                    <a:pt x="0" y="465852"/>
                    <a:pt x="0" y="436684"/>
                  </a:cubicBezTo>
                  <a:lnTo>
                    <a:pt x="0" y="52814"/>
                  </a:lnTo>
                  <a:cubicBezTo>
                    <a:pt x="0" y="38807"/>
                    <a:pt x="5564" y="25373"/>
                    <a:pt x="15469" y="15469"/>
                  </a:cubicBezTo>
                  <a:cubicBezTo>
                    <a:pt x="25373" y="5564"/>
                    <a:pt x="38807" y="0"/>
                    <a:pt x="52814" y="0"/>
                  </a:cubicBezTo>
                  <a:close/>
                </a:path>
              </a:pathLst>
            </a:custGeom>
            <a:solidFill>
              <a:srgbClr val="DE594A"/>
            </a:solidFill>
          </p:spPr>
          <p:txBody>
            <a:bodyPr/>
            <a:lstStyle/>
            <a:p>
              <a:endParaRPr lang="en-US"/>
            </a:p>
          </p:txBody>
        </p:sp>
        <p:sp>
          <p:nvSpPr>
            <p:cNvPr id="17" name="TextBox 17"/>
            <p:cNvSpPr txBox="1"/>
            <p:nvPr/>
          </p:nvSpPr>
          <p:spPr>
            <a:xfrm>
              <a:off x="0" y="-104775"/>
              <a:ext cx="1969001" cy="594272"/>
            </a:xfrm>
            <a:prstGeom prst="rect">
              <a:avLst/>
            </a:prstGeom>
          </p:spPr>
          <p:txBody>
            <a:bodyPr lIns="50800" tIns="50800" rIns="50800" bIns="50800" rtlCol="0" anchor="ctr"/>
            <a:lstStyle/>
            <a:p>
              <a:pPr algn="ctr">
                <a:lnSpc>
                  <a:spcPts val="5039"/>
                </a:lnSpc>
              </a:pPr>
              <a:r>
                <a:rPr lang="en-US" sz="3599" u="sng" dirty="0">
                  <a:solidFill>
                    <a:srgbClr val="FFFFFF"/>
                  </a:solidFill>
                  <a:latin typeface="Poppins"/>
                  <a:ea typeface="Poppins"/>
                  <a:cs typeface="Poppins"/>
                  <a:sym typeface="Poppins"/>
                  <a:hlinkClick r:id="rId4" tooltip="https://www.ccnederland.org/wp-content/uploads/Feelings-Wheel-Combined-2.17.12.pdf"/>
                </a:rPr>
                <a:t>Download the Feelings Wheel</a:t>
              </a:r>
            </a:p>
          </p:txBody>
        </p:sp>
      </p:grpSp>
      <p:sp>
        <p:nvSpPr>
          <p:cNvPr id="18" name="TextBox 18"/>
          <p:cNvSpPr txBox="1"/>
          <p:nvPr/>
        </p:nvSpPr>
        <p:spPr>
          <a:xfrm>
            <a:off x="1028700" y="4509331"/>
            <a:ext cx="8056706" cy="1757982"/>
          </a:xfrm>
          <a:prstGeom prst="rect">
            <a:avLst/>
          </a:prstGeom>
        </p:spPr>
        <p:txBody>
          <a:bodyPr lIns="0" tIns="0" rIns="0" bIns="0" rtlCol="0" anchor="t">
            <a:spAutoFit/>
          </a:bodyPr>
          <a:lstStyle/>
          <a:p>
            <a:pPr algn="l">
              <a:lnSpc>
                <a:spcPts val="4560"/>
              </a:lnSpc>
            </a:pPr>
            <a:r>
              <a:rPr lang="en-US" sz="3800" dirty="0">
                <a:solidFill>
                  <a:srgbClr val="3F382D"/>
                </a:solidFill>
                <a:latin typeface="Sniglet"/>
                <a:ea typeface="Sniglet"/>
                <a:cs typeface="Sniglet"/>
                <a:sym typeface="Sniglet"/>
              </a:rPr>
              <a:t>Use The Feelings Wheel while writing or having others write their Imagine stories.</a:t>
            </a:r>
          </a:p>
        </p:txBody>
      </p:sp>
      <p:sp>
        <p:nvSpPr>
          <p:cNvPr id="19" name="TextBox 19"/>
          <p:cNvSpPr txBox="1"/>
          <p:nvPr/>
        </p:nvSpPr>
        <p:spPr>
          <a:xfrm>
            <a:off x="1700033" y="2578850"/>
            <a:ext cx="5410200" cy="1123641"/>
          </a:xfrm>
          <a:prstGeom prst="rect">
            <a:avLst/>
          </a:prstGeom>
        </p:spPr>
        <p:txBody>
          <a:bodyPr wrap="square" lIns="0" tIns="0" rIns="0" bIns="0" rtlCol="0" anchor="t">
            <a:spAutoFit/>
          </a:bodyPr>
          <a:lstStyle/>
          <a:p>
            <a:pPr algn="l">
              <a:lnSpc>
                <a:spcPts val="9896"/>
              </a:lnSpc>
            </a:pPr>
            <a:r>
              <a:rPr lang="en-US" sz="4000" dirty="0">
                <a:solidFill>
                  <a:srgbClr val="4C9E8D"/>
                </a:solidFill>
                <a:latin typeface="Sniglet"/>
                <a:ea typeface="Sniglet"/>
                <a:cs typeface="Sniglet"/>
                <a:sym typeface="Sniglet"/>
              </a:rPr>
              <a:t>The Feelings Wheel</a:t>
            </a:r>
            <a:endParaRPr lang="en-US" sz="4000" dirty="0">
              <a:solidFill>
                <a:srgbClr val="4C9E8D"/>
              </a:solidFill>
              <a:latin typeface="Sniglet"/>
              <a:ea typeface="Sniglet"/>
              <a:cs typeface="Sniglet"/>
              <a:sym typeface="Sniglet"/>
              <a:hlinkClick r:id="rId5" tooltip="https://www.youtube.com/watch?v=amsNwRbsZRw&amp;feature=youtu.be"/>
            </a:endParaRPr>
          </a:p>
        </p:txBody>
      </p:sp>
      <p:sp>
        <p:nvSpPr>
          <p:cNvPr id="20" name="Freeform 20"/>
          <p:cNvSpPr/>
          <p:nvPr/>
        </p:nvSpPr>
        <p:spPr>
          <a:xfrm>
            <a:off x="9144000" y="2677389"/>
            <a:ext cx="8348959" cy="4932222"/>
          </a:xfrm>
          <a:custGeom>
            <a:avLst/>
            <a:gdLst/>
            <a:ahLst/>
            <a:cxnLst/>
            <a:rect l="l" t="t" r="r" b="b"/>
            <a:pathLst>
              <a:path w="8348959" h="4932222">
                <a:moveTo>
                  <a:pt x="0" y="0"/>
                </a:moveTo>
                <a:lnTo>
                  <a:pt x="8348959" y="0"/>
                </a:lnTo>
                <a:lnTo>
                  <a:pt x="8348959" y="4932222"/>
                </a:lnTo>
                <a:lnTo>
                  <a:pt x="0" y="4932222"/>
                </a:lnTo>
                <a:lnTo>
                  <a:pt x="0" y="0"/>
                </a:lnTo>
                <a:close/>
              </a:path>
            </a:pathLst>
          </a:custGeom>
          <a:blipFill>
            <a:blip r:embed="rId6"/>
            <a:stretch>
              <a:fillRect l="-1482" r="-1482"/>
            </a:stretch>
          </a:blipFill>
        </p:spPr>
        <p:txBody>
          <a:bodyPr/>
          <a:lstStyle/>
          <a:p>
            <a:endParaRPr lang="en-US"/>
          </a:p>
        </p:txBody>
      </p:sp>
      <p:pic>
        <p:nvPicPr>
          <p:cNvPr id="21" name="Picture 21"/>
          <p:cNvPicPr>
            <a:picLocks noChangeAspect="1"/>
          </p:cNvPicPr>
          <p:nvPr>
            <a:videoFile r:link="rId1"/>
          </p:nvPr>
        </p:nvPicPr>
        <p:blipFill>
          <a:blip r:embed="rId7"/>
          <a:stretch>
            <a:fillRect/>
          </a:stretch>
        </p:blipFill>
        <p:spPr>
          <a:xfrm>
            <a:off x="9967797" y="3253227"/>
            <a:ext cx="6652254" cy="373897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1712500" y="2235425"/>
            <a:ext cx="14863000" cy="7435228"/>
            <a:chOff x="0" y="0"/>
            <a:chExt cx="3914535" cy="1958249"/>
          </a:xfrm>
        </p:grpSpPr>
        <p:sp>
          <p:nvSpPr>
            <p:cNvPr id="4" name="Freeform 4"/>
            <p:cNvSpPr/>
            <p:nvPr/>
          </p:nvSpPr>
          <p:spPr>
            <a:xfrm>
              <a:off x="0" y="0"/>
              <a:ext cx="3914535" cy="1958249"/>
            </a:xfrm>
            <a:custGeom>
              <a:avLst/>
              <a:gdLst/>
              <a:ahLst/>
              <a:cxnLst/>
              <a:rect l="l" t="t" r="r" b="b"/>
              <a:pathLst>
                <a:path w="3914535" h="1958249">
                  <a:moveTo>
                    <a:pt x="0" y="0"/>
                  </a:moveTo>
                  <a:lnTo>
                    <a:pt x="3914535" y="0"/>
                  </a:lnTo>
                  <a:lnTo>
                    <a:pt x="3914535" y="1958249"/>
                  </a:lnTo>
                  <a:lnTo>
                    <a:pt x="0" y="1958249"/>
                  </a:lnTo>
                  <a:close/>
                </a:path>
              </a:pathLst>
            </a:custGeom>
            <a:solidFill>
              <a:srgbClr val="4C9E8D"/>
            </a:solidFill>
          </p:spPr>
          <p:txBody>
            <a:bodyPr/>
            <a:lstStyle/>
            <a:p>
              <a:endParaRPr lang="en-US"/>
            </a:p>
          </p:txBody>
        </p:sp>
        <p:sp>
          <p:nvSpPr>
            <p:cNvPr id="5" name="TextBox 5"/>
            <p:cNvSpPr txBox="1"/>
            <p:nvPr/>
          </p:nvSpPr>
          <p:spPr>
            <a:xfrm>
              <a:off x="0" y="-38100"/>
              <a:ext cx="3914535" cy="19963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968502" y="2755835"/>
            <a:ext cx="13350055" cy="5745163"/>
          </a:xfrm>
          <a:prstGeom prst="rect">
            <a:avLst/>
          </a:prstGeom>
        </p:spPr>
        <p:txBody>
          <a:bodyPr lIns="0" tIns="0" rIns="0" bIns="0" rtlCol="0" anchor="t">
            <a:spAutoFit/>
          </a:bodyPr>
          <a:lstStyle/>
          <a:p>
            <a:pPr marL="885179" lvl="1" indent="-442590" algn="l">
              <a:lnSpc>
                <a:spcPts val="5739"/>
              </a:lnSpc>
              <a:buFont typeface="Arial"/>
              <a:buChar char="•"/>
            </a:pPr>
            <a:r>
              <a:rPr lang="en-US" sz="4099" dirty="0">
                <a:solidFill>
                  <a:srgbClr val="FFFFFF"/>
                </a:solidFill>
                <a:latin typeface="Poppins"/>
                <a:ea typeface="Poppins"/>
                <a:cs typeface="Poppins"/>
                <a:sym typeface="Poppins"/>
              </a:rPr>
              <a:t>DO:</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Have students read their stories together in a group (this is optional).</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Clap after each student reads their stories.</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Teach compassion, respect, attention, and even have other students visualize wrapping the reader in love (especially with the little ones).</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Have students pick a positive power word that goes along with their story. This is helpful in supporting them believe in themselves.</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See them without their story. They need a positive role model to believe in them. If you aren’t sure you can handle being with their emotions, ask a counselor to be in the room with you. Here is a </a:t>
            </a:r>
            <a:r>
              <a:rPr lang="en-US" sz="2000" u="sng" dirty="0">
                <a:solidFill>
                  <a:srgbClr val="FFFFFF"/>
                </a:solidFill>
                <a:latin typeface="Poppins"/>
                <a:ea typeface="Poppins"/>
                <a:cs typeface="Poppins"/>
                <a:sym typeface="Poppins"/>
              </a:rPr>
              <a:t>blog </a:t>
            </a:r>
            <a:r>
              <a:rPr lang="en-US" sz="2000" dirty="0">
                <a:solidFill>
                  <a:srgbClr val="FFFFFF"/>
                </a:solidFill>
                <a:latin typeface="Poppins"/>
                <a:ea typeface="Poppins"/>
                <a:cs typeface="Poppins"/>
                <a:sym typeface="Poppins"/>
              </a:rPr>
              <a:t> to help you help kids who are feeling emotional.</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Download and us the Feelings Wheel to help focus your emotions on your story and your hopeful turn.</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See their resilience and how amazing they are!!</a:t>
            </a:r>
          </a:p>
          <a:p>
            <a:pPr marL="1295402" lvl="3" indent="-323850" algn="l">
              <a:lnSpc>
                <a:spcPts val="2800"/>
              </a:lnSpc>
              <a:buFont typeface="Arial"/>
              <a:buChar char="￭"/>
            </a:pPr>
            <a:r>
              <a:rPr lang="en-US" sz="2000" dirty="0">
                <a:solidFill>
                  <a:srgbClr val="FFFFFF"/>
                </a:solidFill>
                <a:latin typeface="Poppins"/>
                <a:ea typeface="Poppins"/>
                <a:cs typeface="Poppins"/>
                <a:sym typeface="Poppins"/>
              </a:rPr>
              <a:t>Send home the </a:t>
            </a:r>
            <a:r>
              <a:rPr lang="en-US" sz="2000" u="sng" dirty="0">
                <a:solidFill>
                  <a:srgbClr val="FFFFFF"/>
                </a:solidFill>
                <a:latin typeface="Poppins"/>
                <a:ea typeface="Poppins"/>
                <a:cs typeface="Poppins"/>
                <a:sym typeface="Poppins"/>
                <a:hlinkClick r:id="rId3" tooltip="https://theimagineproject.org/parent-letter/"/>
              </a:rPr>
              <a:t>parent letter</a:t>
            </a:r>
            <a:r>
              <a:rPr lang="en-US" sz="2000" dirty="0">
                <a:solidFill>
                  <a:srgbClr val="FFFFFF"/>
                </a:solidFill>
                <a:latin typeface="Poppins"/>
                <a:ea typeface="Poppins"/>
                <a:cs typeface="Poppins"/>
                <a:sym typeface="Poppins"/>
              </a:rPr>
              <a:t> before you do the project so parents are aware of what the kids are doing.</a:t>
            </a:r>
          </a:p>
        </p:txBody>
      </p:sp>
      <p:sp>
        <p:nvSpPr>
          <p:cNvPr id="16" name="TextBox 16"/>
          <p:cNvSpPr txBox="1"/>
          <p:nvPr/>
        </p:nvSpPr>
        <p:spPr>
          <a:xfrm>
            <a:off x="5081849" y="654316"/>
            <a:ext cx="7123361" cy="995683"/>
          </a:xfrm>
          <a:prstGeom prst="rect">
            <a:avLst/>
          </a:prstGeom>
        </p:spPr>
        <p:txBody>
          <a:bodyPr lIns="0" tIns="0" rIns="0" bIns="0" rtlCol="0" anchor="t">
            <a:spAutoFit/>
          </a:bodyPr>
          <a:lstStyle/>
          <a:p>
            <a:pPr algn="ctr">
              <a:lnSpc>
                <a:spcPts val="8119"/>
              </a:lnSpc>
              <a:spcBef>
                <a:spcPct val="0"/>
              </a:spcBef>
            </a:pPr>
            <a:r>
              <a:rPr lang="en-US" sz="5799" dirty="0">
                <a:solidFill>
                  <a:srgbClr val="4C9E8D"/>
                </a:solidFill>
                <a:latin typeface="Sniglet"/>
                <a:ea typeface="Sniglet"/>
                <a:cs typeface="Sniglet"/>
                <a:sym typeface="Sniglet"/>
              </a:rPr>
              <a:t>Dos and Don’ts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1712500" y="2235425"/>
            <a:ext cx="14863000" cy="7435228"/>
            <a:chOff x="0" y="0"/>
            <a:chExt cx="3914535" cy="1958249"/>
          </a:xfrm>
        </p:grpSpPr>
        <p:sp>
          <p:nvSpPr>
            <p:cNvPr id="4" name="Freeform 4"/>
            <p:cNvSpPr/>
            <p:nvPr/>
          </p:nvSpPr>
          <p:spPr>
            <a:xfrm>
              <a:off x="0" y="0"/>
              <a:ext cx="3914535" cy="1958249"/>
            </a:xfrm>
            <a:custGeom>
              <a:avLst/>
              <a:gdLst/>
              <a:ahLst/>
              <a:cxnLst/>
              <a:rect l="l" t="t" r="r" b="b"/>
              <a:pathLst>
                <a:path w="3914535" h="1958249">
                  <a:moveTo>
                    <a:pt x="0" y="0"/>
                  </a:moveTo>
                  <a:lnTo>
                    <a:pt x="3914535" y="0"/>
                  </a:lnTo>
                  <a:lnTo>
                    <a:pt x="3914535" y="1958249"/>
                  </a:lnTo>
                  <a:lnTo>
                    <a:pt x="0" y="1958249"/>
                  </a:lnTo>
                  <a:close/>
                </a:path>
              </a:pathLst>
            </a:custGeom>
            <a:solidFill>
              <a:srgbClr val="DF6843"/>
            </a:solidFill>
          </p:spPr>
          <p:txBody>
            <a:bodyPr/>
            <a:lstStyle/>
            <a:p>
              <a:endParaRPr lang="en-US"/>
            </a:p>
          </p:txBody>
        </p:sp>
        <p:sp>
          <p:nvSpPr>
            <p:cNvPr id="5" name="TextBox 5"/>
            <p:cNvSpPr txBox="1"/>
            <p:nvPr/>
          </p:nvSpPr>
          <p:spPr>
            <a:xfrm>
              <a:off x="0" y="-38100"/>
              <a:ext cx="3914535" cy="19963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2227977" y="2872336"/>
            <a:ext cx="13350055" cy="5285741"/>
          </a:xfrm>
          <a:prstGeom prst="rect">
            <a:avLst/>
          </a:prstGeom>
        </p:spPr>
        <p:txBody>
          <a:bodyPr lIns="0" tIns="0" rIns="0" bIns="0" rtlCol="0" anchor="t">
            <a:spAutoFit/>
          </a:bodyPr>
          <a:lstStyle/>
          <a:p>
            <a:pPr marL="885179" lvl="1" indent="-442590" algn="l">
              <a:lnSpc>
                <a:spcPts val="5739"/>
              </a:lnSpc>
              <a:buFont typeface="Arial"/>
              <a:buChar char="•"/>
            </a:pPr>
            <a:r>
              <a:rPr lang="en-US" sz="4099">
                <a:solidFill>
                  <a:srgbClr val="FFFFFF"/>
                </a:solidFill>
                <a:latin typeface="Poppins"/>
                <a:ea typeface="Poppins"/>
                <a:cs typeface="Poppins"/>
                <a:sym typeface="Poppins"/>
              </a:rPr>
              <a:t>DON”T:</a:t>
            </a:r>
          </a:p>
          <a:p>
            <a:pPr algn="l">
              <a:lnSpc>
                <a:spcPts val="5739"/>
              </a:lnSpc>
            </a:pPr>
            <a:endParaRPr lang="en-US" sz="4099">
              <a:solidFill>
                <a:srgbClr val="FFFFFF"/>
              </a:solidFill>
              <a:latin typeface="Poppins"/>
              <a:ea typeface="Poppins"/>
              <a:cs typeface="Poppins"/>
              <a:sym typeface="Poppins"/>
            </a:endParaRPr>
          </a:p>
          <a:p>
            <a:pPr marL="1165854" lvl="2" indent="-388618" algn="l">
              <a:lnSpc>
                <a:spcPts val="3779"/>
              </a:lnSpc>
              <a:buFont typeface="Arial"/>
              <a:buChar char="⚬"/>
            </a:pPr>
            <a:r>
              <a:rPr lang="en-US" sz="2699">
                <a:solidFill>
                  <a:srgbClr val="FFFFFF"/>
                </a:solidFill>
                <a:latin typeface="Poppins"/>
                <a:ea typeface="Poppins"/>
                <a:cs typeface="Poppins"/>
                <a:sym typeface="Poppins"/>
              </a:rPr>
              <a:t>Read the student’s story if you’ve told them you’re not going to read it (we suggest telling the kids no one needs to read their stories if they don’t want anyone to).</a:t>
            </a:r>
          </a:p>
          <a:p>
            <a:pPr marL="1165854" lvl="2" indent="-388618" algn="l">
              <a:lnSpc>
                <a:spcPts val="3779"/>
              </a:lnSpc>
              <a:buFont typeface="Arial"/>
              <a:buChar char="⚬"/>
            </a:pPr>
            <a:r>
              <a:rPr lang="en-US" sz="2699">
                <a:solidFill>
                  <a:srgbClr val="FFFFFF"/>
                </a:solidFill>
                <a:latin typeface="Poppins"/>
                <a:ea typeface="Poppins"/>
                <a:cs typeface="Poppins"/>
                <a:sym typeface="Poppins"/>
              </a:rPr>
              <a:t>Send them home on a Friday after reading their story from step 3.</a:t>
            </a:r>
          </a:p>
          <a:p>
            <a:pPr marL="1165854" lvl="2" indent="-388618" algn="l">
              <a:lnSpc>
                <a:spcPts val="3779"/>
              </a:lnSpc>
              <a:buFont typeface="Arial"/>
              <a:buChar char="⚬"/>
            </a:pPr>
            <a:r>
              <a:rPr lang="en-US" sz="2699">
                <a:solidFill>
                  <a:srgbClr val="FFFFFF"/>
                </a:solidFill>
                <a:latin typeface="Poppins"/>
                <a:ea typeface="Poppins"/>
                <a:cs typeface="Poppins"/>
                <a:sym typeface="Poppins"/>
              </a:rPr>
              <a:t>Try to fix them, it’s okay if they cry, let them feel their emotion, care for them through it. In the words of Brene` Brown, hold the energy of, “I am here with you.” You aren’t doing therapy with them, you are just giving them a place to be heard.</a:t>
            </a:r>
          </a:p>
        </p:txBody>
      </p:sp>
      <p:sp>
        <p:nvSpPr>
          <p:cNvPr id="19" name="TextBox 19"/>
          <p:cNvSpPr txBox="1"/>
          <p:nvPr/>
        </p:nvSpPr>
        <p:spPr>
          <a:xfrm>
            <a:off x="5081849" y="654316"/>
            <a:ext cx="7123361" cy="995683"/>
          </a:xfrm>
          <a:prstGeom prst="rect">
            <a:avLst/>
          </a:prstGeom>
        </p:spPr>
        <p:txBody>
          <a:bodyPr lIns="0" tIns="0" rIns="0" bIns="0" rtlCol="0" anchor="t">
            <a:spAutoFit/>
          </a:bodyPr>
          <a:lstStyle/>
          <a:p>
            <a:pPr algn="ctr">
              <a:lnSpc>
                <a:spcPts val="8119"/>
              </a:lnSpc>
              <a:spcBef>
                <a:spcPct val="0"/>
              </a:spcBef>
            </a:pPr>
            <a:r>
              <a:rPr lang="en-US" sz="5799" dirty="0">
                <a:solidFill>
                  <a:srgbClr val="4C9E8D"/>
                </a:solidFill>
                <a:latin typeface="Sniglet"/>
                <a:ea typeface="Sniglet"/>
                <a:cs typeface="Sniglet"/>
                <a:sym typeface="Sniglet"/>
              </a:rPr>
              <a:t>Dos and Don’ts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a:off x="8489022" y="2114757"/>
            <a:ext cx="9798978" cy="6658014"/>
            <a:chOff x="0" y="0"/>
            <a:chExt cx="2580801" cy="1753551"/>
          </a:xfrm>
        </p:grpSpPr>
        <p:sp>
          <p:nvSpPr>
            <p:cNvPr id="4" name="Freeform 4"/>
            <p:cNvSpPr/>
            <p:nvPr/>
          </p:nvSpPr>
          <p:spPr>
            <a:xfrm>
              <a:off x="0" y="0"/>
              <a:ext cx="2580801" cy="1753551"/>
            </a:xfrm>
            <a:custGeom>
              <a:avLst/>
              <a:gdLst/>
              <a:ahLst/>
              <a:cxnLst/>
              <a:rect l="l" t="t" r="r" b="b"/>
              <a:pathLst>
                <a:path w="2580801" h="1753551">
                  <a:moveTo>
                    <a:pt x="0" y="0"/>
                  </a:moveTo>
                  <a:lnTo>
                    <a:pt x="2580801" y="0"/>
                  </a:lnTo>
                  <a:lnTo>
                    <a:pt x="2580801" y="1753551"/>
                  </a:lnTo>
                  <a:lnTo>
                    <a:pt x="0" y="1753551"/>
                  </a:lnTo>
                  <a:close/>
                </a:path>
              </a:pathLst>
            </a:custGeom>
            <a:solidFill>
              <a:srgbClr val="DE594A"/>
            </a:solidFill>
          </p:spPr>
          <p:txBody>
            <a:bodyPr/>
            <a:lstStyle/>
            <a:p>
              <a:endParaRPr lang="en-US"/>
            </a:p>
          </p:txBody>
        </p:sp>
        <p:sp>
          <p:nvSpPr>
            <p:cNvPr id="5" name="TextBox 5"/>
            <p:cNvSpPr txBox="1"/>
            <p:nvPr/>
          </p:nvSpPr>
          <p:spPr>
            <a:xfrm>
              <a:off x="0" y="-38100"/>
              <a:ext cx="2580801" cy="179165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800307" y="9670653"/>
            <a:ext cx="843222" cy="8432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970576" y="-565757"/>
            <a:ext cx="1844039" cy="1844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78032" y="768616"/>
            <a:ext cx="1019333" cy="101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694512" y="7724835"/>
            <a:ext cx="1533465" cy="15334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9617912" y="3315692"/>
            <a:ext cx="7641388" cy="692497"/>
          </a:xfrm>
          <a:prstGeom prst="rect">
            <a:avLst/>
          </a:prstGeom>
        </p:spPr>
        <p:txBody>
          <a:bodyPr lIns="0" tIns="0" rIns="0" bIns="0" rtlCol="0" anchor="t">
            <a:spAutoFit/>
          </a:bodyPr>
          <a:lstStyle/>
          <a:p>
            <a:pPr algn="l">
              <a:lnSpc>
                <a:spcPts val="5400"/>
              </a:lnSpc>
            </a:pPr>
            <a:r>
              <a:rPr lang="en-US" sz="4500" dirty="0">
                <a:solidFill>
                  <a:srgbClr val="F5C72D"/>
                </a:solidFill>
                <a:latin typeface="Sniglet"/>
                <a:ea typeface="Sniglet"/>
                <a:cs typeface="Sniglet"/>
                <a:sym typeface="Sniglet"/>
              </a:rPr>
              <a:t>Survey</a:t>
            </a:r>
          </a:p>
        </p:txBody>
      </p:sp>
      <p:sp>
        <p:nvSpPr>
          <p:cNvPr id="20" name="TextBox 20"/>
          <p:cNvSpPr txBox="1"/>
          <p:nvPr/>
        </p:nvSpPr>
        <p:spPr>
          <a:xfrm>
            <a:off x="9617912" y="4474289"/>
            <a:ext cx="7314563" cy="2591030"/>
          </a:xfrm>
          <a:prstGeom prst="rect">
            <a:avLst/>
          </a:prstGeom>
        </p:spPr>
        <p:txBody>
          <a:bodyPr lIns="0" tIns="0" rIns="0" bIns="0" rtlCol="0" anchor="t">
            <a:spAutoFit/>
          </a:bodyPr>
          <a:lstStyle/>
          <a:p>
            <a:pPr algn="l">
              <a:lnSpc>
                <a:spcPts val="2940"/>
              </a:lnSpc>
            </a:pPr>
            <a:r>
              <a:rPr lang="en-US" sz="2100" dirty="0">
                <a:solidFill>
                  <a:srgbClr val="FFFFFF"/>
                </a:solidFill>
                <a:latin typeface="Poppins"/>
                <a:ea typeface="Poppins"/>
                <a:cs typeface="Poppins"/>
                <a:sym typeface="Poppins"/>
              </a:rPr>
              <a:t>Now that you have experienced The Imagine Project, we would like to collect some information that will help us continue to improve. Please complete the following anonymous survey. </a:t>
            </a:r>
          </a:p>
          <a:p>
            <a:pPr algn="l">
              <a:lnSpc>
                <a:spcPts val="2940"/>
              </a:lnSpc>
            </a:pPr>
            <a:endParaRPr lang="en-US" sz="2100" dirty="0">
              <a:solidFill>
                <a:srgbClr val="FFFFFF"/>
              </a:solidFill>
              <a:latin typeface="Poppins"/>
              <a:ea typeface="Poppins"/>
              <a:cs typeface="Poppins"/>
              <a:sym typeface="Poppins"/>
            </a:endParaRPr>
          </a:p>
          <a:p>
            <a:pPr algn="l">
              <a:lnSpc>
                <a:spcPts val="2940"/>
              </a:lnSpc>
            </a:pPr>
            <a:r>
              <a:rPr lang="en-US" sz="2100" dirty="0">
                <a:solidFill>
                  <a:srgbClr val="FFFFFF"/>
                </a:solidFill>
                <a:latin typeface="Poppins"/>
                <a:ea typeface="Poppins"/>
                <a:cs typeface="Poppins"/>
                <a:sym typeface="Poppins"/>
              </a:rPr>
              <a:t>Here is the </a:t>
            </a:r>
            <a:r>
              <a:rPr lang="en-US" sz="2100" dirty="0">
                <a:solidFill>
                  <a:srgbClr val="FFFFFF"/>
                </a:solidFill>
                <a:latin typeface="Poppins"/>
                <a:ea typeface="Poppins"/>
                <a:cs typeface="Poppins"/>
                <a:sym typeface="Poppins"/>
                <a:hlinkClick r:id="rId3"/>
              </a:rPr>
              <a:t>Google Forms Link</a:t>
            </a:r>
            <a:r>
              <a:rPr lang="en-US" sz="2100" dirty="0">
                <a:solidFill>
                  <a:srgbClr val="FFFFFF"/>
                </a:solidFill>
                <a:latin typeface="Poppins"/>
                <a:ea typeface="Poppins"/>
                <a:cs typeface="Poppins"/>
                <a:sym typeface="Poppins"/>
              </a:rPr>
              <a:t>:</a:t>
            </a:r>
          </a:p>
          <a:p>
            <a:pPr algn="l">
              <a:lnSpc>
                <a:spcPts val="2940"/>
              </a:lnSpc>
            </a:pPr>
            <a:r>
              <a:rPr lang="en-US" sz="2100" dirty="0">
                <a:solidFill>
                  <a:srgbClr val="FFFFFF"/>
                </a:solidFill>
                <a:latin typeface="Poppins"/>
                <a:ea typeface="Poppins"/>
                <a:cs typeface="Poppins"/>
                <a:sym typeface="Poppins"/>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07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grpSp>
        <p:nvGrpSpPr>
          <p:cNvPr id="3" name="Group 3"/>
          <p:cNvGrpSpPr/>
          <p:nvPr/>
        </p:nvGrpSpPr>
        <p:grpSpPr>
          <a:xfrm>
            <a:off x="16253473" y="9044381"/>
            <a:ext cx="639249" cy="6392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259300" y="7200341"/>
            <a:ext cx="1844039" cy="1844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61683" y="1867269"/>
            <a:ext cx="559936" cy="5599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720089" y="1294654"/>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3853278" y="3138693"/>
            <a:ext cx="10581444" cy="6251082"/>
          </a:xfrm>
          <a:custGeom>
            <a:avLst/>
            <a:gdLst/>
            <a:ahLst/>
            <a:cxnLst/>
            <a:rect l="l" t="t" r="r" b="b"/>
            <a:pathLst>
              <a:path w="10581444" h="6251082">
                <a:moveTo>
                  <a:pt x="0" y="0"/>
                </a:moveTo>
                <a:lnTo>
                  <a:pt x="10581444" y="0"/>
                </a:lnTo>
                <a:lnTo>
                  <a:pt x="10581444" y="6251083"/>
                </a:lnTo>
                <a:lnTo>
                  <a:pt x="0" y="6251083"/>
                </a:lnTo>
                <a:lnTo>
                  <a:pt x="0" y="0"/>
                </a:lnTo>
                <a:close/>
              </a:path>
            </a:pathLst>
          </a:custGeom>
          <a:blipFill>
            <a:blip r:embed="rId4"/>
            <a:stretch>
              <a:fillRect l="-1482" r="-1482"/>
            </a:stretch>
          </a:blipFill>
        </p:spPr>
        <p:txBody>
          <a:bodyPr/>
          <a:lstStyle/>
          <a:p>
            <a:endParaRPr lang="en-US"/>
          </a:p>
        </p:txBody>
      </p:sp>
      <p:grpSp>
        <p:nvGrpSpPr>
          <p:cNvPr id="16" name="Group 16"/>
          <p:cNvGrpSpPr/>
          <p:nvPr/>
        </p:nvGrpSpPr>
        <p:grpSpPr>
          <a:xfrm>
            <a:off x="4867569" y="3408764"/>
            <a:ext cx="8405428" cy="5443931"/>
            <a:chOff x="0" y="0"/>
            <a:chExt cx="2213775" cy="1433792"/>
          </a:xfrm>
        </p:grpSpPr>
        <p:sp>
          <p:nvSpPr>
            <p:cNvPr id="17" name="Freeform 17"/>
            <p:cNvSpPr/>
            <p:nvPr/>
          </p:nvSpPr>
          <p:spPr>
            <a:xfrm>
              <a:off x="0" y="0"/>
              <a:ext cx="2213775" cy="1433792"/>
            </a:xfrm>
            <a:custGeom>
              <a:avLst/>
              <a:gdLst/>
              <a:ahLst/>
              <a:cxnLst/>
              <a:rect l="l" t="t" r="r" b="b"/>
              <a:pathLst>
                <a:path w="2213775" h="1433792">
                  <a:moveTo>
                    <a:pt x="0" y="0"/>
                  </a:moveTo>
                  <a:lnTo>
                    <a:pt x="2213775" y="0"/>
                  </a:lnTo>
                  <a:lnTo>
                    <a:pt x="2213775" y="1433792"/>
                  </a:lnTo>
                  <a:lnTo>
                    <a:pt x="0" y="1433792"/>
                  </a:lnTo>
                  <a:close/>
                </a:path>
              </a:pathLst>
            </a:custGeom>
            <a:solidFill>
              <a:srgbClr val="000000"/>
            </a:solidFill>
          </p:spPr>
          <p:txBody>
            <a:bodyPr/>
            <a:lstStyle/>
            <a:p>
              <a:endParaRPr lang="en-US"/>
            </a:p>
          </p:txBody>
        </p:sp>
        <p:sp>
          <p:nvSpPr>
            <p:cNvPr id="18" name="TextBox 18"/>
            <p:cNvSpPr txBox="1"/>
            <p:nvPr/>
          </p:nvSpPr>
          <p:spPr>
            <a:xfrm>
              <a:off x="0" y="-38100"/>
              <a:ext cx="2213775" cy="147189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290867" y="1653138"/>
            <a:ext cx="13706266" cy="903607"/>
          </a:xfrm>
          <a:prstGeom prst="rect">
            <a:avLst/>
          </a:prstGeom>
        </p:spPr>
        <p:txBody>
          <a:bodyPr lIns="0" tIns="0" rIns="0" bIns="0" rtlCol="0" anchor="t">
            <a:spAutoFit/>
          </a:bodyPr>
          <a:lstStyle/>
          <a:p>
            <a:pPr algn="ctr">
              <a:lnSpc>
                <a:spcPts val="7419"/>
              </a:lnSpc>
              <a:spcBef>
                <a:spcPct val="0"/>
              </a:spcBef>
            </a:pPr>
            <a:r>
              <a:rPr lang="en-US" sz="5299" dirty="0">
                <a:solidFill>
                  <a:srgbClr val="4C9E8D"/>
                </a:solidFill>
                <a:latin typeface="Sniglet"/>
                <a:ea typeface="Sniglet"/>
                <a:cs typeface="Sniglet"/>
                <a:sym typeface="Sniglet"/>
              </a:rPr>
              <a:t>Conclusion </a:t>
            </a:r>
          </a:p>
        </p:txBody>
      </p:sp>
      <p:pic>
        <p:nvPicPr>
          <p:cNvPr id="20" name="Picture 20"/>
          <p:cNvPicPr>
            <a:picLocks noChangeAspect="1"/>
          </p:cNvPicPr>
          <p:nvPr>
            <a:videoFile r:link="rId1"/>
          </p:nvPr>
        </p:nvPicPr>
        <p:blipFill>
          <a:blip r:embed="rId5"/>
          <a:stretch>
            <a:fillRect/>
          </a:stretch>
        </p:blipFill>
        <p:spPr>
          <a:xfrm>
            <a:off x="4867569" y="3768762"/>
            <a:ext cx="8404670" cy="4723936"/>
          </a:xfrm>
          <a:prstGeom prst="rect">
            <a:avLst/>
          </a:prstGeom>
        </p:spPr>
      </p:pic>
      <p:sp>
        <p:nvSpPr>
          <p:cNvPr id="21" name="TextBox 21"/>
          <p:cNvSpPr txBox="1"/>
          <p:nvPr/>
        </p:nvSpPr>
        <p:spPr>
          <a:xfrm>
            <a:off x="7996258" y="537704"/>
            <a:ext cx="2147292" cy="886741"/>
          </a:xfrm>
          <a:prstGeom prst="rect">
            <a:avLst/>
          </a:prstGeom>
        </p:spPr>
        <p:txBody>
          <a:bodyPr lIns="0" tIns="0" rIns="0" bIns="0" rtlCol="0" anchor="t">
            <a:spAutoFit/>
          </a:bodyPr>
          <a:lstStyle/>
          <a:p>
            <a:pPr algn="ctr">
              <a:lnSpc>
                <a:spcPts val="7299"/>
              </a:lnSpc>
              <a:spcBef>
                <a:spcPct val="0"/>
              </a:spcBef>
            </a:pPr>
            <a:r>
              <a:rPr lang="en-US" sz="5213" dirty="0">
                <a:solidFill>
                  <a:srgbClr val="DE594A"/>
                </a:solidFill>
                <a:latin typeface="Sniglet"/>
                <a:ea typeface="Sniglet"/>
                <a:cs typeface="Sniglet"/>
                <a:sym typeface="Snigle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rot="5400000">
            <a:off x="8931563" y="983399"/>
            <a:ext cx="10392671" cy="8320203"/>
            <a:chOff x="0" y="0"/>
            <a:chExt cx="660400" cy="528705"/>
          </a:xfrm>
        </p:grpSpPr>
        <p:sp>
          <p:nvSpPr>
            <p:cNvPr id="4" name="Freeform 4"/>
            <p:cNvSpPr/>
            <p:nvPr/>
          </p:nvSpPr>
          <p:spPr>
            <a:xfrm>
              <a:off x="0" y="0"/>
              <a:ext cx="660400" cy="528705"/>
            </a:xfrm>
            <a:custGeom>
              <a:avLst/>
              <a:gdLst/>
              <a:ahLst/>
              <a:cxnLst/>
              <a:rect l="l" t="t" r="r" b="b"/>
              <a:pathLst>
                <a:path w="660400" h="528705">
                  <a:moveTo>
                    <a:pt x="220252" y="509636"/>
                  </a:moveTo>
                  <a:cubicBezTo>
                    <a:pt x="254109" y="521150"/>
                    <a:pt x="292600" y="528705"/>
                    <a:pt x="330378" y="528705"/>
                  </a:cubicBezTo>
                  <a:cubicBezTo>
                    <a:pt x="368157" y="528705"/>
                    <a:pt x="404509" y="522228"/>
                    <a:pt x="438009" y="510715"/>
                  </a:cubicBezTo>
                  <a:cubicBezTo>
                    <a:pt x="438723" y="510355"/>
                    <a:pt x="439435" y="510355"/>
                    <a:pt x="440148" y="509996"/>
                  </a:cubicBezTo>
                  <a:cubicBezTo>
                    <a:pt x="565955" y="463941"/>
                    <a:pt x="658618" y="342327"/>
                    <a:pt x="660400" y="206514"/>
                  </a:cubicBezTo>
                  <a:lnTo>
                    <a:pt x="660400" y="0"/>
                  </a:lnTo>
                  <a:lnTo>
                    <a:pt x="0" y="0"/>
                  </a:lnTo>
                  <a:lnTo>
                    <a:pt x="0" y="206361"/>
                  </a:lnTo>
                  <a:cubicBezTo>
                    <a:pt x="1782" y="343045"/>
                    <a:pt x="93019" y="464661"/>
                    <a:pt x="220252" y="509636"/>
                  </a:cubicBezTo>
                  <a:close/>
                </a:path>
              </a:pathLst>
            </a:custGeom>
            <a:solidFill>
              <a:srgbClr val="F5C72D"/>
            </a:solidFill>
          </p:spPr>
          <p:txBody>
            <a:bodyPr/>
            <a:lstStyle/>
            <a:p>
              <a:endParaRPr lang="en-US"/>
            </a:p>
          </p:txBody>
        </p:sp>
        <p:sp>
          <p:nvSpPr>
            <p:cNvPr id="5" name="TextBox 5"/>
            <p:cNvSpPr txBox="1"/>
            <p:nvPr/>
          </p:nvSpPr>
          <p:spPr>
            <a:xfrm>
              <a:off x="0" y="-38100"/>
              <a:ext cx="660400" cy="43980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rot="358986">
            <a:off x="10775251" y="1662027"/>
            <a:ext cx="5279797" cy="3596722"/>
            <a:chOff x="0" y="0"/>
            <a:chExt cx="6019800" cy="4100830"/>
          </a:xfrm>
        </p:grpSpPr>
        <p:sp>
          <p:nvSpPr>
            <p:cNvPr id="7" name="Freeform 7"/>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3"/>
              <a:stretch>
                <a:fillRect t="-839" b="-839"/>
              </a:stretch>
            </a:blipFill>
          </p:spPr>
          <p:txBody>
            <a:bodyPr/>
            <a:lstStyle/>
            <a:p>
              <a:endParaRPr lang="en-US"/>
            </a:p>
          </p:txBody>
        </p:sp>
        <p:sp>
          <p:nvSpPr>
            <p:cNvPr id="8" name="Freeform 8"/>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9" name="Group 9"/>
          <p:cNvGrpSpPr>
            <a:grpSpLocks noChangeAspect="1"/>
          </p:cNvGrpSpPr>
          <p:nvPr/>
        </p:nvGrpSpPr>
        <p:grpSpPr>
          <a:xfrm rot="-268178">
            <a:off x="11847384" y="4752393"/>
            <a:ext cx="5279797" cy="3596722"/>
            <a:chOff x="0" y="0"/>
            <a:chExt cx="6019800" cy="4100830"/>
          </a:xfrm>
        </p:grpSpPr>
        <p:sp>
          <p:nvSpPr>
            <p:cNvPr id="10" name="Freeform 10"/>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5"/>
              <a:stretch>
                <a:fillRect t="-903" b="-903"/>
              </a:stretch>
            </a:blipFill>
          </p:spPr>
          <p:txBody>
            <a:bodyPr/>
            <a:lstStyle/>
            <a:p>
              <a:endParaRPr lang="en-US"/>
            </a:p>
          </p:txBody>
        </p:sp>
        <p:sp>
          <p:nvSpPr>
            <p:cNvPr id="11" name="Freeform 11"/>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4"/>
              <a:stretch>
                <a:fillRect l="-182" r="-182"/>
              </a:stretch>
            </a:blipFill>
          </p:spPr>
          <p:txBody>
            <a:bodyPr/>
            <a:lstStyle/>
            <a:p>
              <a:endParaRPr lang="en-US"/>
            </a:p>
          </p:txBody>
        </p:sp>
      </p:grpSp>
      <p:grpSp>
        <p:nvGrpSpPr>
          <p:cNvPr id="12" name="Group 12"/>
          <p:cNvGrpSpPr/>
          <p:nvPr/>
        </p:nvGrpSpPr>
        <p:grpSpPr>
          <a:xfrm>
            <a:off x="1502612" y="1311471"/>
            <a:ext cx="639249" cy="6392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5339" y="106680"/>
            <a:ext cx="1844039" cy="1844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6620051" y="7450108"/>
            <a:ext cx="812871" cy="8128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3479267" y="9417816"/>
            <a:ext cx="1844039" cy="1844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502612" y="2973358"/>
            <a:ext cx="6645061" cy="847725"/>
          </a:xfrm>
          <a:prstGeom prst="rect">
            <a:avLst/>
          </a:prstGeom>
        </p:spPr>
        <p:txBody>
          <a:bodyPr lIns="0" tIns="0" rIns="0" bIns="0" rtlCol="0" anchor="t">
            <a:spAutoFit/>
          </a:bodyPr>
          <a:lstStyle/>
          <a:p>
            <a:pPr algn="l">
              <a:lnSpc>
                <a:spcPts val="6720"/>
              </a:lnSpc>
            </a:pPr>
            <a:r>
              <a:rPr lang="en-US" sz="5600">
                <a:solidFill>
                  <a:srgbClr val="3F382D"/>
                </a:solidFill>
                <a:latin typeface="Sniglet"/>
                <a:ea typeface="Sniglet"/>
                <a:cs typeface="Sniglet"/>
                <a:sym typeface="Sniglet"/>
              </a:rPr>
              <a:t>Module 2:</a:t>
            </a:r>
          </a:p>
        </p:txBody>
      </p:sp>
      <p:sp>
        <p:nvSpPr>
          <p:cNvPr id="25" name="TextBox 25"/>
          <p:cNvSpPr txBox="1"/>
          <p:nvPr/>
        </p:nvSpPr>
        <p:spPr>
          <a:xfrm>
            <a:off x="1502612" y="4173508"/>
            <a:ext cx="8056706" cy="4535665"/>
          </a:xfrm>
          <a:prstGeom prst="rect">
            <a:avLst/>
          </a:prstGeom>
        </p:spPr>
        <p:txBody>
          <a:bodyPr lIns="0" tIns="0" rIns="0" bIns="0" rtlCol="0" anchor="t">
            <a:spAutoFit/>
          </a:bodyPr>
          <a:lstStyle/>
          <a:p>
            <a:pPr algn="l">
              <a:lnSpc>
                <a:spcPts val="7080"/>
              </a:lnSpc>
            </a:pPr>
            <a:r>
              <a:rPr lang="en-US" sz="5900" dirty="0">
                <a:solidFill>
                  <a:srgbClr val="4C9E8D"/>
                </a:solidFill>
                <a:latin typeface="Sniglet"/>
                <a:ea typeface="Sniglet"/>
                <a:cs typeface="Sniglet"/>
                <a:sym typeface="Sniglet"/>
              </a:rPr>
              <a:t>WHY The Imagine Project? </a:t>
            </a:r>
          </a:p>
          <a:p>
            <a:pPr algn="l">
              <a:lnSpc>
                <a:spcPts val="7080"/>
              </a:lnSpc>
            </a:pPr>
            <a:endParaRPr lang="en-US" sz="5900" dirty="0">
              <a:solidFill>
                <a:srgbClr val="4C9E8D"/>
              </a:solidFill>
              <a:latin typeface="Sniglet"/>
              <a:ea typeface="Sniglet"/>
              <a:cs typeface="Sniglet"/>
              <a:sym typeface="Sniglet"/>
            </a:endParaRPr>
          </a:p>
          <a:p>
            <a:pPr algn="l">
              <a:lnSpc>
                <a:spcPts val="7080"/>
              </a:lnSpc>
            </a:pPr>
            <a:r>
              <a:rPr lang="en-US" sz="5900" dirty="0">
                <a:solidFill>
                  <a:srgbClr val="4C9E8D"/>
                </a:solidFill>
                <a:latin typeface="Sniglet"/>
                <a:ea typeface="Sniglet"/>
                <a:cs typeface="Sniglet"/>
                <a:sym typeface="Sniglet"/>
              </a:rPr>
              <a:t>Learning about Stress and Trauma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a:grpSpLocks noChangeAspect="1"/>
          </p:cNvGrpSpPr>
          <p:nvPr/>
        </p:nvGrpSpPr>
        <p:grpSpPr>
          <a:xfrm>
            <a:off x="920998" y="1487541"/>
            <a:ext cx="7340592" cy="7311918"/>
            <a:chOff x="0" y="0"/>
            <a:chExt cx="6502400" cy="6477000"/>
          </a:xfrm>
        </p:grpSpPr>
        <p:sp>
          <p:nvSpPr>
            <p:cNvPr id="4" name="Freeform 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4665" r="-24665"/>
              </a:stretch>
            </a:blipFill>
          </p:spPr>
          <p:txBody>
            <a:bodyPr/>
            <a:lstStyle/>
            <a:p>
              <a:endParaRPr lang="en-US"/>
            </a:p>
          </p:txBody>
        </p:sp>
        <p:sp>
          <p:nvSpPr>
            <p:cNvPr id="5" name="Freeform 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E594A"/>
            </a:solidFill>
          </p:spPr>
          <p:txBody>
            <a:bodyPr/>
            <a:lstStyle/>
            <a:p>
              <a:endParaRPr lang="en-US"/>
            </a:p>
          </p:txBody>
        </p:sp>
      </p:grpSp>
      <p:sp>
        <p:nvSpPr>
          <p:cNvPr id="7" name="TextBox 7"/>
          <p:cNvSpPr txBox="1"/>
          <p:nvPr/>
        </p:nvSpPr>
        <p:spPr>
          <a:xfrm>
            <a:off x="9315620" y="3234822"/>
            <a:ext cx="8192543" cy="2200275"/>
          </a:xfrm>
          <a:prstGeom prst="rect">
            <a:avLst/>
          </a:prstGeom>
        </p:spPr>
        <p:txBody>
          <a:bodyPr lIns="0" tIns="0" rIns="0" bIns="0" rtlCol="0" anchor="t">
            <a:spAutoFit/>
          </a:bodyPr>
          <a:lstStyle/>
          <a:p>
            <a:pPr algn="l">
              <a:lnSpc>
                <a:spcPts val="8640"/>
              </a:lnSpc>
            </a:pPr>
            <a:r>
              <a:rPr lang="en-US" sz="6000" dirty="0">
                <a:solidFill>
                  <a:srgbClr val="4C9E8D"/>
                </a:solidFill>
                <a:latin typeface="Sniglet"/>
                <a:ea typeface="Sniglet"/>
                <a:cs typeface="Sniglet"/>
                <a:sym typeface="Sniglet"/>
              </a:rPr>
              <a:t>Learning about stress and trauma</a:t>
            </a:r>
            <a:r>
              <a:rPr lang="en-US" sz="7200" dirty="0">
                <a:solidFill>
                  <a:srgbClr val="4C9E8D"/>
                </a:solidFill>
                <a:latin typeface="Sniglet"/>
                <a:ea typeface="Sniglet"/>
                <a:cs typeface="Sniglet"/>
                <a:sym typeface="Sniglet"/>
              </a:rPr>
              <a:t>:</a:t>
            </a:r>
          </a:p>
        </p:txBody>
      </p:sp>
      <p:sp>
        <p:nvSpPr>
          <p:cNvPr id="8" name="TextBox 8"/>
          <p:cNvSpPr txBox="1"/>
          <p:nvPr/>
        </p:nvSpPr>
        <p:spPr>
          <a:xfrm>
            <a:off x="9011649" y="5573395"/>
            <a:ext cx="8090079" cy="2604135"/>
          </a:xfrm>
          <a:prstGeom prst="rect">
            <a:avLst/>
          </a:prstGeom>
        </p:spPr>
        <p:txBody>
          <a:bodyPr lIns="0" tIns="0" rIns="0" bIns="0" rtlCol="0" anchor="t">
            <a:spAutoFit/>
          </a:bodyPr>
          <a:lstStyle/>
          <a:p>
            <a:pPr algn="l">
              <a:lnSpc>
                <a:spcPts val="2940"/>
              </a:lnSpc>
            </a:pPr>
            <a:r>
              <a:rPr lang="en-US" sz="2100">
                <a:solidFill>
                  <a:srgbClr val="3F382D"/>
                </a:solidFill>
                <a:latin typeface="Poppins"/>
                <a:ea typeface="Poppins"/>
                <a:cs typeface="Poppins"/>
                <a:sym typeface="Poppins"/>
              </a:rPr>
              <a:t>Unfortunately, our world is stressed. Adults are stressed and so are kids. Depression and anxiety are higher than ever before–no matter what age. Research has shown that traumatic events affect 50% of children before the age of 17. Adults and children need tools to mitigate stress and help navigate through challenging life events.</a:t>
            </a:r>
          </a:p>
          <a:p>
            <a:pPr algn="l">
              <a:lnSpc>
                <a:spcPts val="2940"/>
              </a:lnSpc>
            </a:pPr>
            <a:endParaRPr lang="en-US" sz="2100">
              <a:solidFill>
                <a:srgbClr val="3F382D"/>
              </a:solidFill>
              <a:latin typeface="Poppins"/>
              <a:ea typeface="Poppins"/>
              <a:cs typeface="Poppins"/>
              <a:sym typeface="Poppins"/>
            </a:endParaRPr>
          </a:p>
        </p:txBody>
      </p:sp>
      <p:grpSp>
        <p:nvGrpSpPr>
          <p:cNvPr id="9" name="Group 9"/>
          <p:cNvGrpSpPr/>
          <p:nvPr/>
        </p:nvGrpSpPr>
        <p:grpSpPr>
          <a:xfrm>
            <a:off x="1502612" y="1311471"/>
            <a:ext cx="639249" cy="63924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594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815339" y="106680"/>
            <a:ext cx="1844039" cy="18440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6695292" y="8549005"/>
            <a:ext cx="812871" cy="8128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72D"/>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6105306" y="6704966"/>
            <a:ext cx="1844039" cy="184403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9E8D"/>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2601</Words>
  <Application>Microsoft Macintosh PowerPoint</Application>
  <PresentationFormat>Custom</PresentationFormat>
  <Paragraphs>178</Paragraphs>
  <Slides>73</Slides>
  <Notes>0</Notes>
  <HiddenSlides>0</HiddenSlides>
  <MMClips>33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Sniglet</vt:lpstr>
      <vt:lpstr>Poppins Bold</vt:lpstr>
      <vt:lpstr>Arial</vt:lpstr>
      <vt:lpstr>Poppins Italics</vt:lpstr>
      <vt:lpstr>Canva Sans 1</vt:lpstr>
      <vt:lpstr>Poppins</vt:lpstr>
      <vt:lpstr>Calibri</vt:lpstr>
      <vt:lpstr>Canva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IMAGINE PROJECT</dc:title>
  <cp:lastModifiedBy>Dianne Maroney</cp:lastModifiedBy>
  <cp:revision>9</cp:revision>
  <dcterms:created xsi:type="dcterms:W3CDTF">2006-08-16T00:00:00Z</dcterms:created>
  <dcterms:modified xsi:type="dcterms:W3CDTF">2025-02-01T17:34:02Z</dcterms:modified>
  <dc:identifier>DAGA4qLmOPw</dc:identifier>
</cp:coreProperties>
</file>